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8" r:id="rId11"/>
    <p:sldId id="264" r:id="rId12"/>
    <p:sldId id="267" r:id="rId13"/>
    <p:sldId id="300" r:id="rId14"/>
    <p:sldId id="298" r:id="rId15"/>
    <p:sldId id="269" r:id="rId16"/>
    <p:sldId id="270" r:id="rId17"/>
    <p:sldId id="272" r:id="rId18"/>
    <p:sldId id="273" r:id="rId19"/>
    <p:sldId id="301" r:id="rId20"/>
    <p:sldId id="275" r:id="rId21"/>
    <p:sldId id="281" r:id="rId22"/>
    <p:sldId id="282" r:id="rId23"/>
    <p:sldId id="284" r:id="rId24"/>
    <p:sldId id="285" r:id="rId25"/>
    <p:sldId id="288" r:id="rId26"/>
    <p:sldId id="286" r:id="rId27"/>
    <p:sldId id="276" r:id="rId28"/>
    <p:sldId id="277" r:id="rId29"/>
    <p:sldId id="289" r:id="rId30"/>
    <p:sldId id="278" r:id="rId31"/>
    <p:sldId id="290" r:id="rId32"/>
    <p:sldId id="291" r:id="rId33"/>
    <p:sldId id="292" r:id="rId34"/>
    <p:sldId id="293" r:id="rId35"/>
    <p:sldId id="297" r:id="rId36"/>
    <p:sldId id="294" r:id="rId37"/>
    <p:sldId id="295" r:id="rId38"/>
    <p:sldId id="296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1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9C67-FE76-4265-8732-605B6DDFACDE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FFFA5-9673-49DE-B236-4CA03FF92A3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IDBG-UPRUI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476672"/>
            <a:ext cx="8060432" cy="2304256"/>
          </a:xfrm>
        </p:spPr>
        <p:txBody>
          <a:bodyPr/>
          <a:lstStyle/>
          <a:p>
            <a:r>
              <a:rPr lang="fr-CA" dirty="0" err="1" smtClean="0"/>
              <a:t>Olfactory</a:t>
            </a:r>
            <a:r>
              <a:rPr lang="fr-CA" dirty="0" smtClean="0"/>
              <a:t> </a:t>
            </a:r>
            <a:r>
              <a:rPr lang="fr-CA" dirty="0" err="1" smtClean="0"/>
              <a:t>processing</a:t>
            </a:r>
            <a:r>
              <a:rPr lang="fr-CA" dirty="0" smtClean="0"/>
              <a:t> </a:t>
            </a:r>
            <a:br>
              <a:rPr lang="fr-CA" dirty="0" smtClean="0"/>
            </a:br>
            <a:r>
              <a:rPr lang="fr-CA" dirty="0" smtClean="0"/>
              <a:t>of </a:t>
            </a:r>
            <a:br>
              <a:rPr lang="fr-CA" dirty="0" smtClean="0"/>
            </a:br>
            <a:r>
              <a:rPr lang="fr-CA" dirty="0" err="1" smtClean="0"/>
              <a:t>odor</a:t>
            </a:r>
            <a:r>
              <a:rPr lang="fr-CA" dirty="0" smtClean="0"/>
              <a:t> </a:t>
            </a:r>
            <a:r>
              <a:rPr lang="fr-CA" dirty="0" err="1" smtClean="0"/>
              <a:t>objects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87824" y="5157192"/>
            <a:ext cx="4312568" cy="1032520"/>
          </a:xfrm>
        </p:spPr>
        <p:txBody>
          <a:bodyPr>
            <a:normAutofit fontScale="92500" lnSpcReduction="10000"/>
          </a:bodyPr>
          <a:lstStyle/>
          <a:p>
            <a:r>
              <a:rPr lang="fr-CA" dirty="0" smtClean="0">
                <a:solidFill>
                  <a:schemeClr val="tx1"/>
                </a:solidFill>
              </a:rPr>
              <a:t> </a:t>
            </a:r>
          </a:p>
          <a:p>
            <a:r>
              <a:rPr lang="fr-CA" dirty="0" smtClean="0">
                <a:solidFill>
                  <a:schemeClr val="tx1"/>
                </a:solidFill>
              </a:rPr>
              <a:t>Joël Sandé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Picture 4" descr="E:\GENIE BIOMEDICAL\BMG5109 Adv Topic in Medical Instrumentation\Project_Olfactory system\man_smelling_flo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049812"/>
            <a:ext cx="2736304" cy="3463936"/>
          </a:xfrm>
          <a:prstGeom prst="rect">
            <a:avLst/>
          </a:prstGeom>
          <a:noFill/>
        </p:spPr>
      </p:pic>
      <p:pic>
        <p:nvPicPr>
          <p:cNvPr id="1026" name="Picture 2" descr="E:\GENIE BIOMEDICAL\BMG5109 Adv Topic in Medical Instrumentation\Project_Olfactory system\Smell system 1.jpg"/>
          <p:cNvPicPr>
            <a:picLocks noChangeAspect="1" noChangeArrowheads="1"/>
          </p:cNvPicPr>
          <p:nvPr/>
        </p:nvPicPr>
        <p:blipFill>
          <a:blip r:embed="rId3" cstate="print"/>
          <a:srcRect l="4383" t="5040" r="5775" b="4241"/>
          <a:stretch>
            <a:fillRect/>
          </a:stretch>
        </p:blipFill>
        <p:spPr bwMode="auto">
          <a:xfrm>
            <a:off x="251519" y="3075984"/>
            <a:ext cx="3888433" cy="34142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0"/>
            <a:ext cx="7715200" cy="70609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Olfactory</a:t>
            </a:r>
            <a:r>
              <a:rPr lang="fr-FR" dirty="0" smtClean="0"/>
              <a:t> </a:t>
            </a:r>
            <a:r>
              <a:rPr lang="fr-FR" dirty="0" err="1" smtClean="0"/>
              <a:t>receptor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0161" t="27679" r="15114" b="32546"/>
          <a:stretch>
            <a:fillRect/>
          </a:stretch>
        </p:blipFill>
        <p:spPr bwMode="auto">
          <a:xfrm>
            <a:off x="467544" y="908720"/>
            <a:ext cx="806489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00192" y="3861048"/>
            <a:ext cx="222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Stuart </a:t>
            </a:r>
            <a:r>
              <a:rPr lang="fr-FR" dirty="0" err="1" smtClean="0"/>
              <a:t>Firestein</a:t>
            </a:r>
            <a:r>
              <a:rPr lang="fr-FR" dirty="0" smtClean="0"/>
              <a:t>, 2001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95536" y="5011341"/>
            <a:ext cx="81369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Neurons can follow repeated odor pulses at frequencies of up to 10 Hz              odour must be rapidly </a:t>
            </a:r>
            <a:r>
              <a:rPr lang="en-CA" sz="2400" dirty="0" err="1" smtClean="0"/>
              <a:t>inactived</a:t>
            </a:r>
            <a:endParaRPr lang="en-CA" sz="2400" dirty="0" smtClean="0"/>
          </a:p>
          <a:p>
            <a:pPr>
              <a:buFont typeface="Arial" pitchFamily="34" charset="0"/>
              <a:buChar char="•"/>
            </a:pPr>
            <a:endParaRPr lang="en-CA" sz="2400" dirty="0" smtClean="0"/>
          </a:p>
          <a:p>
            <a:r>
              <a:rPr lang="en-CA" sz="2400" dirty="0" smtClean="0"/>
              <a:t>               Prerequisite for high sensitivity</a:t>
            </a:r>
          </a:p>
          <a:p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403648" y="558924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755576" y="630932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611560" y="2204864"/>
            <a:ext cx="4248472" cy="23762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15200" cy="706090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Olfactory</a:t>
            </a:r>
            <a:r>
              <a:rPr lang="fr-CA" dirty="0" smtClean="0"/>
              <a:t> </a:t>
            </a:r>
            <a:r>
              <a:rPr lang="fr-CA" dirty="0" err="1" smtClean="0"/>
              <a:t>receptor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805264"/>
          </a:xfrm>
        </p:spPr>
        <p:txBody>
          <a:bodyPr>
            <a:normAutofit/>
          </a:bodyPr>
          <a:lstStyle/>
          <a:p>
            <a:pPr algn="just"/>
            <a:r>
              <a:rPr lang="en-CA" sz="2400" dirty="0"/>
              <a:t>RO are equipped </a:t>
            </a:r>
            <a:r>
              <a:rPr lang="en-CA" sz="2400" dirty="0" smtClean="0"/>
              <a:t>with: </a:t>
            </a:r>
          </a:p>
          <a:p>
            <a:pPr algn="just">
              <a:buNone/>
            </a:pPr>
            <a:r>
              <a:rPr lang="en-CA" sz="2400" dirty="0" smtClean="0">
                <a:solidFill>
                  <a:srgbClr val="00B0F0"/>
                </a:solidFill>
              </a:rPr>
              <a:t>7 </a:t>
            </a:r>
            <a:r>
              <a:rPr lang="en-CA" sz="2400" dirty="0" err="1" smtClean="0"/>
              <a:t>transmembrane</a:t>
            </a:r>
            <a:r>
              <a:rPr lang="en-CA" sz="2400" dirty="0" smtClean="0"/>
              <a:t> </a:t>
            </a:r>
            <a:r>
              <a:rPr lang="en-CA" sz="2400" dirty="0"/>
              <a:t>domains </a:t>
            </a:r>
            <a:r>
              <a:rPr lang="en-CA" sz="2400" dirty="0" smtClean="0"/>
              <a:t>connected </a:t>
            </a:r>
            <a:r>
              <a:rPr lang="en-CA" sz="2400" dirty="0"/>
              <a:t>by </a:t>
            </a:r>
            <a:r>
              <a:rPr lang="en-CA" sz="2400" dirty="0">
                <a:solidFill>
                  <a:srgbClr val="00B0F0"/>
                </a:solidFill>
              </a:rPr>
              <a:t>3 </a:t>
            </a:r>
            <a:r>
              <a:rPr lang="en-CA" sz="2400" dirty="0"/>
              <a:t>external loops, </a:t>
            </a:r>
            <a:r>
              <a:rPr lang="en-CA" sz="2400" dirty="0">
                <a:solidFill>
                  <a:srgbClr val="00B0F0"/>
                </a:solidFill>
              </a:rPr>
              <a:t>3 </a:t>
            </a:r>
            <a:r>
              <a:rPr lang="en-CA" sz="2400" dirty="0" err="1"/>
              <a:t>cytoplasmic</a:t>
            </a:r>
            <a:r>
              <a:rPr lang="en-CA" sz="2400" dirty="0"/>
              <a:t> </a:t>
            </a:r>
            <a:r>
              <a:rPr lang="en-CA" sz="2400" dirty="0" smtClean="0"/>
              <a:t>loops. The </a:t>
            </a:r>
            <a:r>
              <a:rPr lang="en-CA" sz="2400" dirty="0"/>
              <a:t>RO consists of 300 to 350 amino acids</a:t>
            </a:r>
            <a:r>
              <a:rPr lang="en-CA" sz="2400" dirty="0" smtClean="0"/>
              <a:t>.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/>
              <a:t>Oriented face extracellular binding site that corresponds to regions </a:t>
            </a:r>
            <a:r>
              <a:rPr lang="en-CA" sz="2400" dirty="0" err="1"/>
              <a:t>hypervariables</a:t>
            </a:r>
            <a:r>
              <a:rPr lang="en-CA" sz="2400" dirty="0"/>
              <a:t> sequences located in the helices </a:t>
            </a:r>
            <a:r>
              <a:rPr lang="en-CA" sz="2400" dirty="0" err="1"/>
              <a:t>transmembrane</a:t>
            </a:r>
            <a:r>
              <a:rPr lang="en-CA" sz="2400" dirty="0"/>
              <a:t> III to </a:t>
            </a:r>
            <a:r>
              <a:rPr lang="en-CA" sz="2400" dirty="0" smtClean="0"/>
              <a:t>VI</a:t>
            </a:r>
            <a:endParaRPr lang="fr-FR" sz="2400" dirty="0"/>
          </a:p>
          <a:p>
            <a:pPr>
              <a:buNone/>
            </a:pPr>
            <a:endParaRPr lang="fr-FR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1055" t="16542" r="33899" b="56631"/>
          <a:stretch>
            <a:fillRect/>
          </a:stretch>
        </p:blipFill>
        <p:spPr bwMode="auto">
          <a:xfrm>
            <a:off x="467544" y="2564904"/>
            <a:ext cx="4709696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2635" t="43369" r="41570" b="21980"/>
          <a:stretch>
            <a:fillRect/>
          </a:stretch>
        </p:blipFill>
        <p:spPr bwMode="auto">
          <a:xfrm>
            <a:off x="5364088" y="2276872"/>
            <a:ext cx="2998785" cy="309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2051720" y="2564904"/>
            <a:ext cx="2448272" cy="2160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619672" y="2420888"/>
            <a:ext cx="720080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1475656" y="3140968"/>
            <a:ext cx="21602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2987824" y="2132856"/>
            <a:ext cx="21602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7"/>
          </p:cNvCxnSpPr>
          <p:nvPr/>
        </p:nvCxnSpPr>
        <p:spPr>
          <a:xfrm>
            <a:off x="4141451" y="2881264"/>
            <a:ext cx="214525" cy="5477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1115616" y="4941168"/>
            <a:ext cx="288032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2339752" y="5013176"/>
            <a:ext cx="288032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 flipV="1">
            <a:off x="3995936" y="4653136"/>
            <a:ext cx="3600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Olfactory</a:t>
            </a:r>
            <a:r>
              <a:rPr lang="fr-CA" dirty="0" smtClean="0"/>
              <a:t> </a:t>
            </a:r>
            <a:r>
              <a:rPr lang="fr-CA" dirty="0" err="1" smtClean="0"/>
              <a:t>receptor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fr-FR" dirty="0" err="1" smtClean="0"/>
              <a:t>Qst</a:t>
            </a:r>
            <a:r>
              <a:rPr lang="fr-FR" dirty="0" smtClean="0"/>
              <a:t> : Is </a:t>
            </a:r>
            <a:r>
              <a:rPr lang="fr-FR" dirty="0" err="1" smtClean="0"/>
              <a:t>there</a:t>
            </a:r>
            <a:r>
              <a:rPr lang="fr-FR" dirty="0" smtClean="0"/>
              <a:t> a </a:t>
            </a:r>
            <a:r>
              <a:rPr lang="fr-FR" dirty="0" err="1" smtClean="0"/>
              <a:t>limited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receiver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proceed</a:t>
            </a:r>
            <a:r>
              <a:rPr lang="fr-FR" dirty="0" smtClean="0"/>
              <a:t> by </a:t>
            </a:r>
            <a:r>
              <a:rPr lang="fr-FR" dirty="0" err="1" smtClean="0"/>
              <a:t>combining</a:t>
            </a:r>
            <a:r>
              <a:rPr lang="fr-FR" dirty="0" smtClean="0"/>
              <a:t> or an </a:t>
            </a:r>
            <a:r>
              <a:rPr lang="fr-FR" dirty="0" err="1" smtClean="0"/>
              <a:t>unlimited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receivers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odor</a:t>
            </a:r>
            <a:r>
              <a:rPr lang="fr-FR" dirty="0" smtClean="0"/>
              <a:t>  ?</a:t>
            </a:r>
          </a:p>
          <a:p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95536" y="3645024"/>
            <a:ext cx="8229600" cy="2548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Findings suggest that the mammalian olfactory system uses a combinatorial coding system to discriminate between odors. 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0"/>
            <a:ext cx="7571184" cy="836712"/>
          </a:xfrm>
        </p:spPr>
        <p:txBody>
          <a:bodyPr>
            <a:normAutofit/>
          </a:bodyPr>
          <a:lstStyle/>
          <a:p>
            <a:r>
              <a:rPr lang="fr-CA" dirty="0" err="1" smtClean="0"/>
              <a:t>Effect</a:t>
            </a:r>
            <a:r>
              <a:rPr lang="fr-CA" dirty="0" smtClean="0"/>
              <a:t> of concentration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760640"/>
          </a:xfrm>
        </p:spPr>
        <p:txBody>
          <a:bodyPr>
            <a:normAutofit/>
          </a:bodyPr>
          <a:lstStyle/>
          <a:p>
            <a:r>
              <a:rPr lang="en-CA" dirty="0" smtClean="0"/>
              <a:t>the same molecule can have pure olfactory notes differ depending on the concentration</a:t>
            </a:r>
          </a:p>
          <a:p>
            <a:pPr>
              <a:buNone/>
            </a:pPr>
            <a:r>
              <a:rPr lang="en-CA" dirty="0" smtClean="0"/>
              <a:t>                   </a:t>
            </a:r>
          </a:p>
          <a:p>
            <a:pPr>
              <a:buNone/>
            </a:pPr>
            <a:r>
              <a:rPr lang="en-CA" dirty="0" smtClean="0"/>
              <a:t>                     </a:t>
            </a:r>
          </a:p>
          <a:p>
            <a:r>
              <a:rPr lang="en-CA" dirty="0" smtClean="0"/>
              <a:t>   fecal                  </a:t>
            </a:r>
            <a:r>
              <a:rPr lang="en-CA" dirty="0" err="1" smtClean="0"/>
              <a:t>indole</a:t>
            </a:r>
            <a:r>
              <a:rPr lang="en-CA" dirty="0" smtClean="0"/>
              <a:t>                 Jasmine</a:t>
            </a:r>
          </a:p>
          <a:p>
            <a:endParaRPr lang="en-CA" dirty="0" smtClean="0"/>
          </a:p>
          <a:p>
            <a:r>
              <a:rPr lang="en-CA" dirty="0" smtClean="0"/>
              <a:t> candle                   Decanal                       lemon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                notion of </a:t>
            </a:r>
            <a:r>
              <a:rPr lang="en-CA" dirty="0" err="1" smtClean="0">
                <a:solidFill>
                  <a:srgbClr val="0070C0"/>
                </a:solidFill>
              </a:rPr>
              <a:t>odotope</a:t>
            </a:r>
            <a:r>
              <a:rPr lang="en-CA" dirty="0" smtClean="0"/>
              <a:t>: different affinity with 2 receptors.</a:t>
            </a:r>
          </a:p>
          <a:p>
            <a:pPr lvl="1">
              <a:buNone/>
            </a:pP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60032" y="342900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2267744" y="342900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E:\GENIE BIOMEDICAL\BMG5109 Adv Topic in Medical Instrumentation\Project_Olfactory system\ind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844824"/>
            <a:ext cx="1684784" cy="1259376"/>
          </a:xfrm>
          <a:prstGeom prst="rect">
            <a:avLst/>
          </a:prstGeom>
          <a:noFill/>
        </p:spPr>
      </p:pic>
      <p:cxnSp>
        <p:nvCxnSpPr>
          <p:cNvPr id="11" name="Connecteur droit avec flèche 10"/>
          <p:cNvCxnSpPr/>
          <p:nvPr/>
        </p:nvCxnSpPr>
        <p:spPr>
          <a:xfrm>
            <a:off x="6005010" y="457426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267744" y="458112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:\GENIE BIOMEDICAL\BMG5109 Adv Topic in Medical Instrumentation\Project_Olfactory system\Decanal.png"/>
          <p:cNvPicPr>
            <a:picLocks noChangeAspect="1" noChangeArrowheads="1"/>
          </p:cNvPicPr>
          <p:nvPr/>
        </p:nvPicPr>
        <p:blipFill>
          <a:blip r:embed="rId3" cstate="print"/>
          <a:srcRect l="14099" t="42442" r="14099" b="40552"/>
          <a:stretch>
            <a:fillRect/>
          </a:stretch>
        </p:blipFill>
        <p:spPr bwMode="auto">
          <a:xfrm>
            <a:off x="3203848" y="3676382"/>
            <a:ext cx="2736304" cy="648072"/>
          </a:xfrm>
          <a:prstGeom prst="rect">
            <a:avLst/>
          </a:prstGeom>
          <a:noFill/>
        </p:spPr>
      </p:pic>
      <p:cxnSp>
        <p:nvCxnSpPr>
          <p:cNvPr id="14" name="Connecteur droit avec flèche 13"/>
          <p:cNvCxnSpPr/>
          <p:nvPr/>
        </p:nvCxnSpPr>
        <p:spPr>
          <a:xfrm>
            <a:off x="611560" y="573325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54352" y="3059668"/>
            <a:ext cx="76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low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2512368" y="3059668"/>
            <a:ext cx="61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high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6192180" y="4197591"/>
            <a:ext cx="70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low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2462064" y="4204930"/>
            <a:ext cx="61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high</a:t>
            </a:r>
            <a:endParaRPr lang="en-CA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827584" y="5733256"/>
            <a:ext cx="874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0"/>
            <a:ext cx="7211144" cy="908720"/>
          </a:xfrm>
        </p:spPr>
        <p:txBody>
          <a:bodyPr>
            <a:normAutofit/>
          </a:bodyPr>
          <a:lstStyle/>
          <a:p>
            <a:r>
              <a:rPr lang="en-CA" dirty="0" smtClean="0"/>
              <a:t>Architecture of olfactory bulb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>
            <a:normAutofit fontScale="92500" lnSpcReduction="10000"/>
          </a:bodyPr>
          <a:lstStyle/>
          <a:p>
            <a:pPr lvl="0">
              <a:buNone/>
            </a:pPr>
            <a:r>
              <a:rPr lang="en-CA" sz="2600" b="1" dirty="0" smtClean="0"/>
              <a:t>A</a:t>
            </a:r>
          </a:p>
          <a:p>
            <a:pPr lvl="0"/>
            <a:r>
              <a:rPr lang="en-CA" sz="2600" dirty="0" smtClean="0"/>
              <a:t>Filled circles denote </a:t>
            </a:r>
          </a:p>
          <a:p>
            <a:pPr lvl="0">
              <a:buNone/>
            </a:pPr>
            <a:r>
              <a:rPr lang="en-CA" sz="2600" dirty="0" smtClean="0"/>
              <a:t>bidirectional synaptic connections</a:t>
            </a:r>
            <a:endParaRPr lang="fr-FR" sz="2600" dirty="0" smtClean="0"/>
          </a:p>
          <a:p>
            <a:pPr lvl="0"/>
            <a:r>
              <a:rPr lang="en-CA" sz="2600" dirty="0" smtClean="0"/>
              <a:t>Open circles</a:t>
            </a:r>
            <a:endParaRPr lang="fr-FR" sz="2600" dirty="0" smtClean="0"/>
          </a:p>
          <a:p>
            <a:pPr lvl="0">
              <a:buNone/>
            </a:pPr>
            <a:r>
              <a:rPr lang="en-CA" sz="2600" dirty="0" smtClean="0"/>
              <a:t>ET = External tufted; G = granule ;</a:t>
            </a:r>
          </a:p>
          <a:p>
            <a:pPr lvl="0">
              <a:buNone/>
            </a:pPr>
            <a:r>
              <a:rPr lang="en-CA" sz="2600" dirty="0" smtClean="0"/>
              <a:t>M = mitral; PG = </a:t>
            </a:r>
            <a:r>
              <a:rPr lang="en-CA" sz="2600" dirty="0" err="1" smtClean="0"/>
              <a:t>periglomerular</a:t>
            </a:r>
            <a:r>
              <a:rPr lang="en-CA" sz="2600" dirty="0" smtClean="0"/>
              <a:t>; </a:t>
            </a:r>
          </a:p>
          <a:p>
            <a:pPr lvl="0">
              <a:buNone/>
            </a:pPr>
            <a:r>
              <a:rPr lang="en-CA" sz="2600" dirty="0" smtClean="0"/>
              <a:t>SA = short-axon; T = tufted.</a:t>
            </a:r>
            <a:endParaRPr lang="fr-FR" sz="2600" dirty="0" smtClean="0"/>
          </a:p>
          <a:p>
            <a:pPr lvl="0">
              <a:buNone/>
            </a:pPr>
            <a:endParaRPr lang="fr-FR" sz="2600" dirty="0" smtClean="0"/>
          </a:p>
          <a:p>
            <a:pPr>
              <a:buNone/>
            </a:pPr>
            <a:r>
              <a:rPr lang="en-CA" sz="2600" b="1" dirty="0" smtClean="0"/>
              <a:t>B</a:t>
            </a:r>
            <a:r>
              <a:rPr lang="en-CA" sz="2600" dirty="0" smtClean="0"/>
              <a:t>  Response time course of 3 </a:t>
            </a:r>
          </a:p>
          <a:p>
            <a:pPr>
              <a:buNone/>
            </a:pPr>
            <a:r>
              <a:rPr lang="en-CA" sz="2600" dirty="0" smtClean="0"/>
              <a:t>glomeruli to ethyl butyrate. </a:t>
            </a:r>
            <a:endParaRPr lang="fr-FR" sz="2600" dirty="0" smtClean="0"/>
          </a:p>
          <a:p>
            <a:pPr>
              <a:buNone/>
            </a:pPr>
            <a:r>
              <a:rPr lang="en-CA" sz="2600" dirty="0" smtClean="0"/>
              <a:t> </a:t>
            </a:r>
            <a:endParaRPr lang="fr-FR" sz="2600" dirty="0" smtClean="0"/>
          </a:p>
          <a:p>
            <a:pPr>
              <a:buNone/>
            </a:pPr>
            <a:r>
              <a:rPr lang="en-CA" sz="2600" b="1" dirty="0" smtClean="0"/>
              <a:t>C</a:t>
            </a:r>
            <a:r>
              <a:rPr lang="en-CA" sz="2600" b="1" i="1" dirty="0" smtClean="0"/>
              <a:t> </a:t>
            </a:r>
            <a:r>
              <a:rPr lang="en-CA" sz="2600" dirty="0" smtClean="0"/>
              <a:t> Respiration measured in an awake, freely moving rat, showing changes in frequency, amplitude and duration of individual “sniffs”</a:t>
            </a:r>
          </a:p>
          <a:p>
            <a:pPr>
              <a:buNone/>
            </a:pPr>
            <a:endParaRPr lang="fr-FR" sz="2600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4" name="Content Placeholder 6"/>
          <p:cNvPicPr>
            <a:picLocks/>
          </p:cNvPicPr>
          <p:nvPr/>
        </p:nvPicPr>
        <p:blipFill rotWithShape="1">
          <a:blip r:embed="rId2" cstate="print"/>
          <a:srcRect l="45691" t="19038" r="28497" b="35295"/>
          <a:stretch/>
        </p:blipFill>
        <p:spPr bwMode="auto">
          <a:xfrm>
            <a:off x="4788024" y="836712"/>
            <a:ext cx="3923928" cy="4608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88024" y="764704"/>
            <a:ext cx="3888432" cy="1944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16016" y="2708920"/>
            <a:ext cx="3888432" cy="17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716016" y="4437112"/>
            <a:ext cx="3888432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15200" cy="56207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Signaling pathway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608512"/>
          </a:xfrm>
        </p:spPr>
        <p:txBody>
          <a:bodyPr>
            <a:normAutofit/>
          </a:bodyPr>
          <a:lstStyle/>
          <a:p>
            <a:r>
              <a:rPr lang="en-CA" sz="2800" dirty="0"/>
              <a:t>In vertebrae these input pattern are processed in the </a:t>
            </a:r>
            <a:r>
              <a:rPr lang="en-CA" sz="2800" dirty="0">
                <a:solidFill>
                  <a:srgbClr val="0070C0"/>
                </a:solidFill>
              </a:rPr>
              <a:t>olfactory </a:t>
            </a:r>
            <a:r>
              <a:rPr lang="en-CA" sz="2800" dirty="0" smtClean="0">
                <a:solidFill>
                  <a:srgbClr val="0070C0"/>
                </a:solidFill>
              </a:rPr>
              <a:t>bulb.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2" descr="E:\GENIE BIOMEDICAL\BMG5109 Adv Topic in Medical Instrumentation\Project_Olfactory system\2 synapses from receptor to the 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816424" cy="352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GENIE BIOMEDICAL\BMG5109 Adv Topic in Medical Instrumentation\Project_Olfactory system\olfactorysyste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59" t="9352" r="45048" b="55994"/>
          <a:stretch/>
        </p:blipFill>
        <p:spPr bwMode="auto">
          <a:xfrm>
            <a:off x="4716016" y="1772816"/>
            <a:ext cx="4011480" cy="25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GENIE BIOMEDICAL\BMG5109 Adv Topic in Medical Instrumentation\Project_Olfactory system\olfactory_syste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91" t="5851"/>
          <a:stretch>
            <a:fillRect/>
          </a:stretch>
        </p:blipFill>
        <p:spPr bwMode="auto">
          <a:xfrm>
            <a:off x="3491880" y="1628800"/>
            <a:ext cx="5415243" cy="49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3645024"/>
            <a:ext cx="43204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4572000" y="3933056"/>
            <a:ext cx="21602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11560" y="5877272"/>
            <a:ext cx="77152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algn="ctr">
              <a:spcBef>
                <a:spcPct val="0"/>
              </a:spcBef>
            </a:pPr>
            <a:r>
              <a:rPr lang="en-CA" sz="4000" dirty="0" smtClean="0"/>
              <a:t>Output of OB is conveyed to </a:t>
            </a:r>
            <a:r>
              <a:rPr lang="en-CA" sz="4000" dirty="0" smtClean="0">
                <a:solidFill>
                  <a:srgbClr val="0070C0"/>
                </a:solidFill>
              </a:rPr>
              <a:t>cortical </a:t>
            </a:r>
            <a:r>
              <a:rPr lang="en-CA" sz="4000" dirty="0" smtClean="0"/>
              <a:t>and</a:t>
            </a:r>
            <a:r>
              <a:rPr lang="en-CA" sz="4000" dirty="0" smtClean="0">
                <a:solidFill>
                  <a:srgbClr val="0070C0"/>
                </a:solidFill>
              </a:rPr>
              <a:t> </a:t>
            </a:r>
            <a:r>
              <a:rPr lang="en-CA" sz="4000" dirty="0" err="1" smtClean="0">
                <a:solidFill>
                  <a:srgbClr val="0070C0"/>
                </a:solidFill>
              </a:rPr>
              <a:t>subcortical</a:t>
            </a:r>
            <a:r>
              <a:rPr lang="en-CA" sz="4000" dirty="0" smtClean="0">
                <a:solidFill>
                  <a:srgbClr val="0070C0"/>
                </a:solidFill>
              </a:rPr>
              <a:t> areas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6376" y="3356992"/>
            <a:ext cx="86409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9088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6707088" cy="63408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Signaling pathway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rmAutofit/>
          </a:bodyPr>
          <a:lstStyle/>
          <a:p>
            <a:r>
              <a:rPr lang="en-CA" sz="2400" dirty="0"/>
              <a:t>The activity of neurons in </a:t>
            </a:r>
            <a:r>
              <a:rPr lang="en-CA" sz="2400" dirty="0" smtClean="0"/>
              <a:t>higher </a:t>
            </a:r>
            <a:r>
              <a:rPr lang="en-CA" sz="2400" dirty="0"/>
              <a:t>brain areas is not only modulated by odors but also by </a:t>
            </a:r>
            <a:r>
              <a:rPr lang="en-CA" sz="2400" dirty="0">
                <a:solidFill>
                  <a:srgbClr val="00B0F0"/>
                </a:solidFill>
              </a:rPr>
              <a:t>variable behaviors</a:t>
            </a:r>
          </a:p>
          <a:p>
            <a:endParaRPr lang="en-CA" sz="2400" dirty="0" smtClean="0"/>
          </a:p>
          <a:p>
            <a:endParaRPr lang="en-CA" sz="2400" dirty="0"/>
          </a:p>
          <a:p>
            <a:pPr marL="0" indent="0">
              <a:buNone/>
            </a:pPr>
            <a:r>
              <a:rPr lang="en-CA" sz="2400" dirty="0" smtClean="0"/>
              <a:t>                                          </a:t>
            </a:r>
          </a:p>
          <a:p>
            <a:pPr marL="0" indent="0">
              <a:buNone/>
            </a:pPr>
            <a:r>
              <a:rPr lang="en-CA" sz="2400" dirty="0" smtClean="0"/>
              <a:t>                                                      versus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CA" sz="2400" dirty="0" smtClean="0"/>
          </a:p>
          <a:p>
            <a:r>
              <a:rPr lang="en-CA" sz="2400" dirty="0" smtClean="0">
                <a:solidFill>
                  <a:srgbClr val="0070C0"/>
                </a:solidFill>
              </a:rPr>
              <a:t>Converging</a:t>
            </a:r>
            <a:r>
              <a:rPr lang="en-CA" sz="2400" dirty="0" smtClean="0"/>
              <a:t> projection + </a:t>
            </a:r>
            <a:r>
              <a:rPr lang="en-CA" sz="2400" dirty="0" smtClean="0">
                <a:solidFill>
                  <a:srgbClr val="0070C0"/>
                </a:solidFill>
              </a:rPr>
              <a:t>Diverging</a:t>
            </a:r>
            <a:r>
              <a:rPr lang="en-CA" sz="2400" dirty="0" smtClean="0"/>
              <a:t> projections producing parallel </a:t>
            </a:r>
            <a:r>
              <a:rPr lang="en-CA" sz="2400" dirty="0"/>
              <a:t>processing </a:t>
            </a:r>
            <a:r>
              <a:rPr lang="en-CA" sz="2400" dirty="0" smtClean="0"/>
              <a:t>to </a:t>
            </a:r>
            <a:r>
              <a:rPr lang="en-CA" sz="2400" dirty="0"/>
              <a:t>different </a:t>
            </a:r>
            <a:r>
              <a:rPr lang="en-CA" sz="2400" dirty="0" smtClean="0"/>
              <a:t>sub-regions </a:t>
            </a:r>
            <a:r>
              <a:rPr lang="en-CA" sz="2400" dirty="0"/>
              <a:t>of the </a:t>
            </a:r>
            <a:r>
              <a:rPr lang="en-CA" sz="2400" dirty="0" smtClean="0"/>
              <a:t>OC                                         thus OC play a </a:t>
            </a:r>
            <a:r>
              <a:rPr lang="en-CA" sz="2400" dirty="0" smtClean="0">
                <a:solidFill>
                  <a:srgbClr val="0070C0"/>
                </a:solidFill>
              </a:rPr>
              <a:t>crucial role </a:t>
            </a:r>
            <a:r>
              <a:rPr lang="en-CA" sz="2400" dirty="0" smtClean="0"/>
              <a:t>in the </a:t>
            </a:r>
            <a:r>
              <a:rPr lang="en-CA" sz="2400" dirty="0" smtClean="0">
                <a:solidFill>
                  <a:srgbClr val="0070C0"/>
                </a:solidFill>
              </a:rPr>
              <a:t>translation</a:t>
            </a:r>
            <a:r>
              <a:rPr lang="en-CA" sz="2400" dirty="0" smtClean="0"/>
              <a:t> into emotional and memory perception.</a:t>
            </a:r>
            <a:endParaRPr lang="en-CA" sz="2400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E:\GENIE BIOMEDICAL\BMG5109 Adv Topic in Medical Instrumentation\Project_Olfactory system\bad smell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89390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ENIE BIOMEDICAL\BMG5109 Adv Topic in Medical Instrumentation\Project_Olfactory system\woman_smelling_perfume_42-181557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16832"/>
            <a:ext cx="2757686" cy="283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7596336" y="54452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83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355160" cy="490066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Olfactory cortex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836712"/>
            <a:ext cx="8147248" cy="5616624"/>
          </a:xfrm>
        </p:spPr>
        <p:txBody>
          <a:bodyPr>
            <a:normAutofit lnSpcReduction="10000"/>
          </a:bodyPr>
          <a:lstStyle/>
          <a:p>
            <a:endParaRPr lang="en-CA" dirty="0" smtClean="0"/>
          </a:p>
          <a:p>
            <a:r>
              <a:rPr lang="en-CA" dirty="0" smtClean="0"/>
              <a:t>OC consists in 3 layers</a:t>
            </a:r>
          </a:p>
          <a:p>
            <a:endParaRPr lang="en-CA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dirty="0" err="1"/>
              <a:t>plexiform</a:t>
            </a:r>
            <a:r>
              <a:rPr lang="en-CA" dirty="0"/>
              <a:t> </a:t>
            </a:r>
            <a:r>
              <a:rPr lang="en-CA" dirty="0" smtClean="0"/>
              <a:t>layer</a:t>
            </a:r>
          </a:p>
          <a:p>
            <a:pPr marL="914400" lvl="1" indent="-514350">
              <a:buFont typeface="+mj-lt"/>
              <a:buAutoNum type="arabicPeriod"/>
            </a:pPr>
            <a:endParaRPr lang="en-CA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dirty="0" smtClean="0"/>
              <a:t>Body cell layer</a:t>
            </a:r>
          </a:p>
          <a:p>
            <a:pPr marL="914400" lvl="1" indent="-514350">
              <a:buFont typeface="+mj-lt"/>
              <a:buAutoNum type="arabicPeriod"/>
            </a:pPr>
            <a:endParaRPr lang="en-CA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dirty="0" smtClean="0"/>
              <a:t>Layer of Bodies cell </a:t>
            </a:r>
            <a:r>
              <a:rPr lang="en-CA" dirty="0"/>
              <a:t>of </a:t>
            </a:r>
            <a:r>
              <a:rPr lang="en-CA" dirty="0" smtClean="0"/>
              <a:t>Deeper pyramidal</a:t>
            </a:r>
            <a:endParaRPr lang="en-CA" dirty="0"/>
          </a:p>
          <a:p>
            <a:pPr marL="914400" lvl="1" indent="-514350">
              <a:buNone/>
            </a:pPr>
            <a:endParaRPr lang="en-CA" dirty="0" smtClean="0"/>
          </a:p>
          <a:p>
            <a:pPr marL="400050" lvl="1" indent="0">
              <a:buNone/>
            </a:pPr>
            <a:r>
              <a:rPr lang="en-CA" dirty="0" smtClean="0"/>
              <a:t>The Piriform </a:t>
            </a:r>
            <a:r>
              <a:rPr lang="en-CA" dirty="0"/>
              <a:t>cortex is the largest </a:t>
            </a:r>
            <a:r>
              <a:rPr lang="en-CA" dirty="0" smtClean="0"/>
              <a:t>sub-region </a:t>
            </a:r>
            <a:r>
              <a:rPr lang="en-CA" dirty="0"/>
              <a:t>of olfactory cortex</a:t>
            </a:r>
          </a:p>
          <a:p>
            <a:pPr marL="400050" lvl="1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18245" t="24449" r="53186" b="49556"/>
          <a:stretch/>
        </p:blipFill>
        <p:spPr bwMode="auto">
          <a:xfrm>
            <a:off x="4644008" y="548680"/>
            <a:ext cx="4499992" cy="3384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980728"/>
            <a:ext cx="346589" cy="74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572000" y="1772816"/>
            <a:ext cx="432048" cy="74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572000" y="2708920"/>
            <a:ext cx="4320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89119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211144" cy="562074"/>
          </a:xfrm>
        </p:spPr>
        <p:txBody>
          <a:bodyPr>
            <a:normAutofit fontScale="90000"/>
          </a:bodyPr>
          <a:lstStyle/>
          <a:p>
            <a:r>
              <a:rPr lang="en-CA" dirty="0" err="1" smtClean="0"/>
              <a:t>Puriform</a:t>
            </a:r>
            <a:r>
              <a:rPr lang="en-CA" dirty="0" smtClean="0"/>
              <a:t> cortex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797152"/>
            <a:ext cx="8445624" cy="648072"/>
          </a:xfrm>
        </p:spPr>
        <p:txBody>
          <a:bodyPr>
            <a:normAutofit/>
          </a:bodyPr>
          <a:lstStyle/>
          <a:p>
            <a:r>
              <a:rPr lang="en-CA" sz="2400" dirty="0" smtClean="0"/>
              <a:t>Piriform </a:t>
            </a:r>
            <a:r>
              <a:rPr lang="en-CA" sz="2400" dirty="0" smtClean="0"/>
              <a:t>cortex </a:t>
            </a:r>
            <a:r>
              <a:rPr lang="en-CA" sz="2400" dirty="0" smtClean="0"/>
              <a:t>performs </a:t>
            </a:r>
            <a:r>
              <a:rPr lang="en-CA" sz="2400" dirty="0"/>
              <a:t>pattern </a:t>
            </a:r>
            <a:r>
              <a:rPr lang="en-CA" sz="2400" dirty="0">
                <a:solidFill>
                  <a:srgbClr val="0070C0"/>
                </a:solidFill>
              </a:rPr>
              <a:t>separation and </a:t>
            </a:r>
            <a:r>
              <a:rPr lang="en-CA" sz="2400" dirty="0" smtClean="0">
                <a:solidFill>
                  <a:srgbClr val="0070C0"/>
                </a:solidFill>
              </a:rPr>
              <a:t>completion</a:t>
            </a:r>
          </a:p>
          <a:p>
            <a:endParaRPr lang="en-CA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14429" t="26452" r="40040" b="32465"/>
          <a:stretch/>
        </p:blipFill>
        <p:spPr bwMode="auto">
          <a:xfrm>
            <a:off x="2182896" y="990212"/>
            <a:ext cx="5066239" cy="3723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23528" y="5373216"/>
            <a:ext cx="8445624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 smtClean="0">
                <a:solidFill>
                  <a:srgbClr val="0070C0"/>
                </a:solidFill>
              </a:rPr>
              <a:t>Pyramidal cells </a:t>
            </a:r>
            <a:r>
              <a:rPr lang="en-CA" sz="2400" dirty="0" smtClean="0"/>
              <a:t>that </a:t>
            </a:r>
            <a:r>
              <a:rPr lang="en-CA" sz="2400" dirty="0" smtClean="0">
                <a:solidFill>
                  <a:srgbClr val="0070C0"/>
                </a:solidFill>
              </a:rPr>
              <a:t>do not respond directly </a:t>
            </a:r>
            <a:r>
              <a:rPr lang="en-CA" sz="2400" dirty="0" smtClean="0"/>
              <a:t>to stimulation of individual glomeruli, do respond when specific combinations of glomeruli are activated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525605" y="1124744"/>
            <a:ext cx="3600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283968" y="2435653"/>
            <a:ext cx="648072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1268760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solidFill>
                  <a:srgbClr val="0070C0"/>
                </a:solidFill>
              </a:rPr>
              <a:t>Features</a:t>
            </a:r>
            <a:endParaRPr lang="en-CA" sz="3200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87924" y="637832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5806" y="6147496"/>
            <a:ext cx="396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70C0"/>
                </a:solidFill>
              </a:rPr>
              <a:t>Auto associative connection</a:t>
            </a:r>
            <a:endParaRPr lang="en-CA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273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499176" cy="63408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Puriform</a:t>
            </a:r>
            <a:r>
              <a:rPr lang="en-CA" dirty="0"/>
              <a:t> cortex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5112567"/>
          </a:xfrm>
        </p:spPr>
        <p:txBody>
          <a:bodyPr>
            <a:normAutofit/>
          </a:bodyPr>
          <a:lstStyle/>
          <a:p>
            <a:r>
              <a:rPr lang="en-CA" sz="2400" dirty="0"/>
              <a:t>P</a:t>
            </a:r>
            <a:r>
              <a:rPr lang="en-CA" sz="2400" dirty="0" smtClean="0"/>
              <a:t>iriform </a:t>
            </a:r>
            <a:r>
              <a:rPr lang="en-CA" sz="2400" dirty="0"/>
              <a:t>cortex is susceptible to run-away excitation and seizure </a:t>
            </a:r>
            <a:r>
              <a:rPr lang="en-CA" sz="2400" dirty="0" smtClean="0"/>
              <a:t>activity         Thus</a:t>
            </a:r>
            <a:r>
              <a:rPr lang="en-CA" sz="2400" dirty="0"/>
              <a:t>, </a:t>
            </a:r>
            <a:r>
              <a:rPr lang="en-CA" sz="2400" dirty="0">
                <a:solidFill>
                  <a:srgbClr val="0070C0"/>
                </a:solidFill>
              </a:rPr>
              <a:t>synaptic inhibition </a:t>
            </a:r>
            <a:r>
              <a:rPr lang="en-CA" sz="2400" dirty="0"/>
              <a:t>plays </a:t>
            </a:r>
            <a:r>
              <a:rPr lang="en-CA" sz="2400" dirty="0" smtClean="0"/>
              <a:t>the role of managing the sensitivity of the circuit.</a:t>
            </a:r>
          </a:p>
          <a:p>
            <a:endParaRPr lang="en-CA" sz="2400" dirty="0" smtClean="0"/>
          </a:p>
          <a:p>
            <a:r>
              <a:rPr lang="en-CA" sz="2400" dirty="0"/>
              <a:t>Distributed Afferent </a:t>
            </a:r>
            <a:r>
              <a:rPr lang="en-CA" sz="2400" dirty="0" smtClean="0"/>
              <a:t>Input</a:t>
            </a:r>
          </a:p>
          <a:p>
            <a:endParaRPr lang="en-CA" sz="2400" dirty="0"/>
          </a:p>
          <a:p>
            <a:r>
              <a:rPr lang="en-CA" sz="2400" dirty="0"/>
              <a:t>Evoked Ensemble </a:t>
            </a:r>
            <a:r>
              <a:rPr lang="en-CA" sz="2400" dirty="0" smtClean="0"/>
              <a:t>Activity</a:t>
            </a:r>
          </a:p>
          <a:p>
            <a:endParaRPr lang="en-CA" sz="2400" dirty="0"/>
          </a:p>
          <a:p>
            <a:r>
              <a:rPr lang="en-CA" sz="2400" dirty="0" smtClean="0"/>
              <a:t>Associative </a:t>
            </a:r>
            <a:r>
              <a:rPr lang="en-CA" sz="2400" dirty="0"/>
              <a:t>Synaptic </a:t>
            </a:r>
            <a:r>
              <a:rPr lang="en-CA" sz="2400" dirty="0" smtClean="0"/>
              <a:t>Plasticity</a:t>
            </a:r>
          </a:p>
          <a:p>
            <a:pPr marL="0" indent="0">
              <a:buNone/>
            </a:pPr>
            <a:endParaRPr lang="en-CA" sz="2400" dirty="0" smtClean="0"/>
          </a:p>
          <a:p>
            <a:r>
              <a:rPr lang="en-CA" sz="2400" dirty="0" err="1" smtClean="0"/>
              <a:t>Neuromodulation</a:t>
            </a:r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83349" y="177225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954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490066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Outline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16624"/>
          </a:xfrm>
        </p:spPr>
        <p:txBody>
          <a:bodyPr>
            <a:normAutofit/>
          </a:bodyPr>
          <a:lstStyle/>
          <a:p>
            <a:r>
              <a:rPr lang="fr-CA" sz="2400" dirty="0" smtClean="0"/>
              <a:t>Introduction </a:t>
            </a:r>
          </a:p>
          <a:p>
            <a:r>
              <a:rPr lang="fr-CA" sz="2400" dirty="0" err="1" smtClean="0"/>
              <a:t>Evolution</a:t>
            </a:r>
            <a:r>
              <a:rPr lang="fr-CA" sz="2400" dirty="0" smtClean="0"/>
              <a:t> of olfactive </a:t>
            </a:r>
            <a:r>
              <a:rPr lang="fr-CA" sz="2400" dirty="0" err="1" smtClean="0"/>
              <a:t>receptor</a:t>
            </a:r>
            <a:endParaRPr lang="fr-CA" sz="2400" dirty="0" smtClean="0"/>
          </a:p>
          <a:p>
            <a:r>
              <a:rPr lang="fr-CA" sz="2400" dirty="0" err="1" smtClean="0"/>
              <a:t>Effect</a:t>
            </a:r>
            <a:r>
              <a:rPr lang="fr-CA" sz="2400" dirty="0" smtClean="0"/>
              <a:t> of concentration</a:t>
            </a:r>
          </a:p>
          <a:p>
            <a:r>
              <a:rPr lang="fr-CA" sz="2400" dirty="0" smtClean="0"/>
              <a:t>Architecture of </a:t>
            </a:r>
            <a:r>
              <a:rPr lang="fr-CA" sz="2400" dirty="0" err="1" smtClean="0"/>
              <a:t>olfactory</a:t>
            </a:r>
            <a:r>
              <a:rPr lang="fr-CA" sz="2400" dirty="0" smtClean="0"/>
              <a:t> bulbe</a:t>
            </a:r>
          </a:p>
          <a:p>
            <a:r>
              <a:rPr lang="fr-CA" sz="2400" dirty="0" err="1" smtClean="0"/>
              <a:t>Signaling</a:t>
            </a:r>
            <a:r>
              <a:rPr lang="fr-CA" sz="2400" dirty="0" smtClean="0"/>
              <a:t> </a:t>
            </a:r>
            <a:r>
              <a:rPr lang="fr-CA" sz="2400" dirty="0" err="1" smtClean="0"/>
              <a:t>pathway</a:t>
            </a:r>
            <a:endParaRPr lang="fr-CA" sz="2400" dirty="0" smtClean="0"/>
          </a:p>
          <a:p>
            <a:pPr lvl="1">
              <a:buFont typeface="Wingdings" pitchFamily="2" charset="2"/>
              <a:buChar char="ü"/>
            </a:pPr>
            <a:r>
              <a:rPr lang="fr-CA" sz="2000" dirty="0" err="1" smtClean="0"/>
              <a:t>Olfactory</a:t>
            </a:r>
            <a:r>
              <a:rPr lang="fr-CA" sz="2000" dirty="0" smtClean="0"/>
              <a:t> cortex</a:t>
            </a:r>
          </a:p>
          <a:p>
            <a:pPr lvl="1">
              <a:buFont typeface="Wingdings" pitchFamily="2" charset="2"/>
              <a:buChar char="ü"/>
            </a:pPr>
            <a:r>
              <a:rPr lang="fr-CA" sz="2000" dirty="0" err="1" smtClean="0"/>
              <a:t>Puriform</a:t>
            </a:r>
            <a:r>
              <a:rPr lang="fr-CA" sz="2000" dirty="0" smtClean="0"/>
              <a:t> cortex   (</a:t>
            </a:r>
            <a:r>
              <a:rPr lang="fr-CA" sz="2000" dirty="0" err="1" smtClean="0"/>
              <a:t>some</a:t>
            </a:r>
            <a:r>
              <a:rPr lang="fr-CA" sz="2000" dirty="0" smtClean="0"/>
              <a:t> </a:t>
            </a:r>
            <a:r>
              <a:rPr lang="fr-CA" sz="2000" dirty="0" err="1" smtClean="0"/>
              <a:t>features</a:t>
            </a:r>
            <a:r>
              <a:rPr lang="fr-CA" sz="2000" dirty="0" smtClean="0"/>
              <a:t>)</a:t>
            </a:r>
          </a:p>
          <a:p>
            <a:r>
              <a:rPr lang="fr-CA" sz="2400" dirty="0" err="1" smtClean="0"/>
              <a:t>Paper</a:t>
            </a:r>
            <a:r>
              <a:rPr lang="fr-CA" sz="2400" dirty="0" smtClean="0"/>
              <a:t> : Bio-</a:t>
            </a:r>
            <a:r>
              <a:rPr lang="fr-CA" sz="2400" dirty="0" err="1" smtClean="0"/>
              <a:t>hybrid</a:t>
            </a:r>
            <a:r>
              <a:rPr lang="fr-CA" sz="2400" dirty="0" smtClean="0"/>
              <a:t> </a:t>
            </a:r>
            <a:r>
              <a:rPr lang="fr-CA" sz="2400" dirty="0" err="1" smtClean="0"/>
              <a:t>sensory</a:t>
            </a:r>
            <a:r>
              <a:rPr lang="fr-CA" sz="2400" dirty="0" smtClean="0"/>
              <a:t> system</a:t>
            </a:r>
          </a:p>
          <a:p>
            <a:r>
              <a:rPr lang="fr-CA" sz="2400" dirty="0" err="1" smtClean="0"/>
              <a:t>Brain</a:t>
            </a:r>
            <a:r>
              <a:rPr lang="fr-CA" sz="2400" dirty="0" smtClean="0"/>
              <a:t> signal images</a:t>
            </a:r>
          </a:p>
          <a:p>
            <a:r>
              <a:rPr lang="fr-CA" sz="2400" dirty="0" smtClean="0"/>
              <a:t>State of the art</a:t>
            </a:r>
          </a:p>
          <a:p>
            <a:r>
              <a:rPr lang="fr-CA" sz="2400" dirty="0" smtClean="0"/>
              <a:t>Conclusion</a:t>
            </a:r>
          </a:p>
          <a:p>
            <a:endParaRPr lang="fr-CA" sz="2400" dirty="0" smtClean="0"/>
          </a:p>
          <a:p>
            <a:r>
              <a:rPr lang="fr-CA" sz="2400" dirty="0" smtClean="0"/>
              <a:t>Question</a:t>
            </a:r>
          </a:p>
          <a:p>
            <a:endParaRPr lang="fr-CA" dirty="0" smtClean="0"/>
          </a:p>
          <a:p>
            <a:endParaRPr lang="fr-CA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571184" cy="72008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Bio-hybrid </a:t>
            </a:r>
            <a:r>
              <a:rPr lang="en-CA" dirty="0"/>
              <a:t>sensing </a:t>
            </a:r>
            <a:r>
              <a:rPr lang="en-CA" dirty="0" smtClean="0"/>
              <a:t>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CA" sz="2800" u="sng" dirty="0" smtClean="0"/>
          </a:p>
          <a:p>
            <a:pPr marL="0" indent="0">
              <a:buNone/>
            </a:pPr>
            <a:r>
              <a:rPr lang="en-CA" sz="2800" u="sng" dirty="0" smtClean="0"/>
              <a:t>Purpose</a:t>
            </a:r>
            <a:r>
              <a:rPr lang="en-CA" sz="2800" dirty="0" smtClean="0"/>
              <a:t> </a:t>
            </a:r>
            <a:r>
              <a:rPr lang="en-CA" sz="2800" dirty="0" smtClean="0">
                <a:sym typeface="Wingdings" pitchFamily="2" charset="2"/>
              </a:rPr>
              <a:t>: </a:t>
            </a:r>
            <a:r>
              <a:rPr lang="en-CA" sz="2800" dirty="0" smtClean="0"/>
              <a:t>combine </a:t>
            </a:r>
            <a:r>
              <a:rPr lang="en-CA" sz="2800" dirty="0"/>
              <a:t>olfactory </a:t>
            </a:r>
            <a:r>
              <a:rPr lang="en-CA" sz="2800" dirty="0" smtClean="0"/>
              <a:t>epithelium</a:t>
            </a:r>
          </a:p>
          <a:p>
            <a:pPr marL="0" indent="0">
              <a:buNone/>
            </a:pPr>
            <a:r>
              <a:rPr lang="en-CA" sz="2800" dirty="0" smtClean="0"/>
              <a:t>with </a:t>
            </a:r>
            <a:r>
              <a:rPr lang="en-CA" sz="2800" dirty="0"/>
              <a:t>microelectrode array (MEA) </a:t>
            </a:r>
            <a:r>
              <a:rPr lang="en-CA" sz="2800" dirty="0" smtClean="0"/>
              <a:t> to </a:t>
            </a:r>
          </a:p>
          <a:p>
            <a:pPr marL="0" indent="0">
              <a:buNone/>
            </a:pPr>
            <a:r>
              <a:rPr lang="en-CA" sz="2800" dirty="0" smtClean="0"/>
              <a:t>establish an hybrid </a:t>
            </a:r>
            <a:r>
              <a:rPr lang="en-CA" sz="2800" dirty="0"/>
              <a:t>system to record </a:t>
            </a:r>
            <a:r>
              <a:rPr lang="en-CA" sz="2800" dirty="0" smtClean="0"/>
              <a:t>the</a:t>
            </a:r>
          </a:p>
          <a:p>
            <a:pPr marL="0" indent="0">
              <a:buNone/>
            </a:pPr>
            <a:r>
              <a:rPr lang="en-CA" sz="2800" dirty="0" smtClean="0"/>
              <a:t>odor-induced </a:t>
            </a:r>
            <a:r>
              <a:rPr lang="en-CA" sz="2800" dirty="0"/>
              <a:t>electrophysiological activities of the </a:t>
            </a:r>
            <a:r>
              <a:rPr lang="en-CA" sz="2800" dirty="0" smtClean="0"/>
              <a:t>tissue</a:t>
            </a:r>
          </a:p>
          <a:p>
            <a:pPr marL="0" indent="0">
              <a:buNone/>
            </a:pPr>
            <a:endParaRPr lang="en-CA" sz="2800" dirty="0" smtClean="0"/>
          </a:p>
          <a:p>
            <a:pPr marL="0" indent="0">
              <a:buNone/>
            </a:pPr>
            <a:endParaRPr lang="en-CA" sz="2800" dirty="0"/>
          </a:p>
          <a:p>
            <a:pPr marL="0" indent="0" algn="just">
              <a:buNone/>
            </a:pPr>
            <a:r>
              <a:rPr lang="en-CA" sz="2800" u="sng" dirty="0" smtClean="0"/>
              <a:t>Method</a:t>
            </a:r>
            <a:r>
              <a:rPr lang="en-CA" sz="2800" dirty="0" smtClean="0"/>
              <a:t> : They measured extracellular </a:t>
            </a:r>
            <a:r>
              <a:rPr lang="en-CA" sz="2800" dirty="0"/>
              <a:t>potential of olfactory receptor neurons in intact epithelium </a:t>
            </a:r>
            <a:r>
              <a:rPr lang="en-CA" sz="2800" dirty="0" smtClean="0"/>
              <a:t>in </a:t>
            </a:r>
            <a:r>
              <a:rPr lang="en-CA" sz="2800" dirty="0"/>
              <a:t>the presence of ethyl ether, acetic acid, </a:t>
            </a:r>
            <a:r>
              <a:rPr lang="en-CA" sz="2800" dirty="0" err="1"/>
              <a:t>butanedione</a:t>
            </a:r>
            <a:r>
              <a:rPr lang="en-CA" sz="2800" dirty="0"/>
              <a:t>, and acetone, respectively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387" t="32901" r="41982" b="43694"/>
          <a:stretch/>
        </p:blipFill>
        <p:spPr bwMode="auto">
          <a:xfrm>
            <a:off x="6372200" y="1196752"/>
            <a:ext cx="2554484" cy="223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41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7168" cy="634082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435280" cy="521744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0070C0"/>
                </a:solidFill>
              </a:rPr>
              <a:t>Fabrication of microelectrode array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MAE </a:t>
            </a:r>
            <a:r>
              <a:rPr lang="en-CA" dirty="0"/>
              <a:t>is widely applied to detect </a:t>
            </a:r>
            <a:r>
              <a:rPr lang="en-CA" dirty="0" smtClean="0"/>
              <a:t>tissue electro-physiological </a:t>
            </a:r>
            <a:r>
              <a:rPr lang="en-CA" dirty="0"/>
              <a:t>signals 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Layer </a:t>
            </a:r>
            <a:r>
              <a:rPr lang="en-CA" dirty="0"/>
              <a:t>of Ti (30 nm) was deposited onto the glass substrate for 30 </a:t>
            </a:r>
            <a:r>
              <a:rPr lang="en-CA" dirty="0" smtClean="0"/>
              <a:t>min</a:t>
            </a:r>
          </a:p>
          <a:p>
            <a:endParaRPr lang="en-CA" dirty="0"/>
          </a:p>
          <a:p>
            <a:r>
              <a:rPr lang="en-CA" dirty="0"/>
              <a:t>T</a:t>
            </a:r>
            <a:r>
              <a:rPr lang="en-CA" dirty="0" smtClean="0"/>
              <a:t>he </a:t>
            </a:r>
            <a:r>
              <a:rPr lang="en-CA" dirty="0"/>
              <a:t>photoresist was spin-coated onto the metallic </a:t>
            </a:r>
            <a:r>
              <a:rPr lang="en-CA" dirty="0" smtClean="0"/>
              <a:t>layer</a:t>
            </a:r>
          </a:p>
          <a:p>
            <a:pPr marL="0" indent="0">
              <a:buNone/>
            </a:pPr>
            <a:r>
              <a:rPr lang="en-CA" dirty="0" smtClean="0"/>
              <a:t> </a:t>
            </a:r>
          </a:p>
          <a:p>
            <a:r>
              <a:rPr lang="en-CA" dirty="0"/>
              <a:t>The metal without protection was removed, while the electrodes and interconnections were left </a:t>
            </a:r>
          </a:p>
        </p:txBody>
      </p:sp>
    </p:spTree>
    <p:extLst>
      <p:ext uri="{BB962C8B-B14F-4D97-AF65-F5344CB8AC3E}">
        <p14:creationId xmlns:p14="http://schemas.microsoft.com/office/powerpoint/2010/main" xmlns="" val="30701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424" y="130622"/>
            <a:ext cx="7571184" cy="634082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           </a:t>
            </a:r>
          </a:p>
          <a:p>
            <a:pPr marL="0" indent="0">
              <a:buNone/>
            </a:pPr>
            <a:r>
              <a:rPr lang="en-CA" dirty="0" smtClean="0"/>
              <a:t>              </a:t>
            </a:r>
            <a:r>
              <a:rPr lang="en-CA" sz="2600" dirty="0" smtClean="0">
                <a:solidFill>
                  <a:srgbClr val="0070C0"/>
                </a:solidFill>
              </a:rPr>
              <a:t>Micrograph </a:t>
            </a:r>
            <a:r>
              <a:rPr lang="en-CA" sz="2600" dirty="0">
                <a:solidFill>
                  <a:srgbClr val="0070C0"/>
                </a:solidFill>
              </a:rPr>
              <a:t>of MEA with a 6×6 array</a:t>
            </a:r>
          </a:p>
          <a:p>
            <a:pPr marL="0" indent="0">
              <a:buNone/>
            </a:pPr>
            <a:endParaRPr lang="en-CA" sz="2600" dirty="0" smtClean="0"/>
          </a:p>
          <a:p>
            <a:pPr marL="0" indent="0">
              <a:buNone/>
            </a:pPr>
            <a:endParaRPr lang="en-CA" sz="2600" dirty="0" smtClean="0"/>
          </a:p>
          <a:p>
            <a:pPr marL="0" indent="0">
              <a:buNone/>
            </a:pPr>
            <a:endParaRPr lang="en-CA" sz="2600" dirty="0" smtClean="0"/>
          </a:p>
          <a:p>
            <a:pPr marL="0" indent="0">
              <a:buNone/>
            </a:pPr>
            <a:endParaRPr lang="en-CA" sz="2600" dirty="0"/>
          </a:p>
          <a:p>
            <a:pPr marL="0" indent="0">
              <a:buNone/>
            </a:pPr>
            <a:r>
              <a:rPr lang="en-CA" sz="2600" dirty="0" smtClean="0"/>
              <a:t>(</a:t>
            </a:r>
            <a:r>
              <a:rPr lang="en-CA" sz="2600" dirty="0"/>
              <a:t>a) MEA </a:t>
            </a:r>
            <a:r>
              <a:rPr lang="en-CA" sz="2600" dirty="0" smtClean="0"/>
              <a:t>pattern</a:t>
            </a:r>
          </a:p>
          <a:p>
            <a:pPr marL="0" indent="0">
              <a:buNone/>
            </a:pPr>
            <a:r>
              <a:rPr lang="en-CA" sz="2600" dirty="0"/>
              <a:t>(b) Microelectrodes distribution under olfactory </a:t>
            </a:r>
            <a:r>
              <a:rPr lang="en-CA" sz="2600" dirty="0" smtClean="0"/>
              <a:t>epithelium</a:t>
            </a:r>
          </a:p>
          <a:p>
            <a:pPr marL="0" indent="0">
              <a:buNone/>
            </a:pPr>
            <a:r>
              <a:rPr lang="en-CA" sz="2600" dirty="0" smtClean="0"/>
              <a:t>(c</a:t>
            </a:r>
            <a:r>
              <a:rPr lang="en-CA" sz="2600" dirty="0"/>
              <a:t>) Expanded cilia of </a:t>
            </a:r>
            <a:r>
              <a:rPr lang="en-CA" sz="2600" dirty="0" smtClean="0"/>
              <a:t>the olfactory </a:t>
            </a:r>
            <a:r>
              <a:rPr lang="en-CA" sz="2600" dirty="0"/>
              <a:t>epithelium under SEM</a:t>
            </a:r>
            <a:endParaRPr lang="en-CA" sz="2600" dirty="0" smtClean="0"/>
          </a:p>
          <a:p>
            <a:pPr marL="0" indent="0">
              <a:buNone/>
            </a:pPr>
            <a:endParaRPr lang="en-CA" dirty="0"/>
          </a:p>
          <a:p>
            <a:endParaRPr lang="en-CA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364" t="32979" r="12789" b="47949"/>
          <a:stretch/>
        </p:blipFill>
        <p:spPr bwMode="auto">
          <a:xfrm>
            <a:off x="1043608" y="908720"/>
            <a:ext cx="6930783" cy="186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2990" t="20823" r="17859" b="61772"/>
          <a:stretch/>
        </p:blipFill>
        <p:spPr bwMode="auto">
          <a:xfrm>
            <a:off x="4716016" y="3356992"/>
            <a:ext cx="277300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652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7211144" cy="490066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507288" cy="576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 smtClean="0"/>
              <a:t>  </a:t>
            </a:r>
            <a:r>
              <a:rPr lang="en-CA" u="sng" dirty="0" smtClean="0"/>
              <a:t>Results</a:t>
            </a:r>
          </a:p>
          <a:p>
            <a:endParaRPr lang="en-CA" u="sng" dirty="0"/>
          </a:p>
          <a:p>
            <a:endParaRPr lang="en-CA" u="sng" dirty="0" smtClean="0"/>
          </a:p>
          <a:p>
            <a:endParaRPr lang="en-CA" u="sng" dirty="0"/>
          </a:p>
          <a:p>
            <a:endParaRPr lang="en-CA" u="sng" dirty="0" smtClean="0"/>
          </a:p>
          <a:p>
            <a:endParaRPr lang="en-CA" u="sng" dirty="0"/>
          </a:p>
          <a:p>
            <a:endParaRPr lang="en-CA" u="sng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sz="2800" dirty="0" smtClean="0"/>
          </a:p>
          <a:p>
            <a:pPr marL="0" indent="0">
              <a:buNone/>
            </a:pPr>
            <a:r>
              <a:rPr lang="en-CA" sz="2600" dirty="0" smtClean="0"/>
              <a:t>Compared </a:t>
            </a:r>
            <a:r>
              <a:rPr lang="en-CA" sz="2600" dirty="0"/>
              <a:t>to </a:t>
            </a:r>
            <a:r>
              <a:rPr lang="en-CA" sz="2600" dirty="0" smtClean="0"/>
              <a:t>the </a:t>
            </a:r>
            <a:r>
              <a:rPr lang="en-CA" sz="2600" dirty="0"/>
              <a:t>control group, signals after odor induced stimulation show </a:t>
            </a:r>
            <a:r>
              <a:rPr lang="en-CA" sz="2600" dirty="0">
                <a:solidFill>
                  <a:srgbClr val="0070C0"/>
                </a:solidFill>
              </a:rPr>
              <a:t>evident evoked potentials</a:t>
            </a:r>
            <a:r>
              <a:rPr lang="en-CA" sz="2600" dirty="0"/>
              <a:t>, with difference in firing rate and </a:t>
            </a:r>
            <a:r>
              <a:rPr lang="en-CA" sz="2600" dirty="0" smtClean="0"/>
              <a:t>amplitude.</a:t>
            </a:r>
            <a:endParaRPr lang="en-CA" sz="2600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692" t="27978" r="7910" b="34859"/>
          <a:stretch/>
        </p:blipFill>
        <p:spPr bwMode="auto">
          <a:xfrm>
            <a:off x="2267744" y="1268760"/>
            <a:ext cx="5442826" cy="381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H="1">
            <a:off x="7956376" y="1484784"/>
            <a:ext cx="57606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990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499176" cy="490066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3285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u="sng" dirty="0" smtClean="0"/>
              <a:t>Results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sz="2600" dirty="0" smtClean="0">
                <a:solidFill>
                  <a:srgbClr val="0070C0"/>
                </a:solidFill>
              </a:rPr>
              <a:t>                                                                                       </a:t>
            </a:r>
            <a:r>
              <a:rPr lang="en-CA" sz="1300" i="1" dirty="0" smtClean="0">
                <a:solidFill>
                  <a:srgbClr val="0070C0"/>
                </a:solidFill>
              </a:rPr>
              <a:t>(personally I see only Acetone)</a:t>
            </a:r>
          </a:p>
          <a:p>
            <a:pPr marL="0" indent="0">
              <a:buNone/>
            </a:pPr>
            <a:r>
              <a:rPr lang="en-CA" sz="2600" dirty="0" smtClean="0">
                <a:solidFill>
                  <a:srgbClr val="0070C0"/>
                </a:solidFill>
              </a:rPr>
              <a:t>Response signals to the mixture odor stimuli</a:t>
            </a:r>
          </a:p>
          <a:p>
            <a:pPr marL="0" indent="0">
              <a:buNone/>
            </a:pPr>
            <a:r>
              <a:rPr lang="en-CA" sz="2600" dirty="0"/>
              <a:t>mixture of acetone and </a:t>
            </a:r>
            <a:r>
              <a:rPr lang="en-CA" sz="2600" dirty="0" err="1"/>
              <a:t>butanedione</a:t>
            </a:r>
            <a:r>
              <a:rPr lang="en-CA" sz="2600" dirty="0"/>
              <a:t>. Although there is a similar functional group of –C=O in acetone and </a:t>
            </a:r>
            <a:r>
              <a:rPr lang="en-CA" sz="2600" dirty="0" err="1"/>
              <a:t>butanedione</a:t>
            </a:r>
            <a:r>
              <a:rPr lang="en-CA" sz="2600" dirty="0"/>
              <a:t>, </a:t>
            </a:r>
            <a:r>
              <a:rPr lang="en-CA" sz="2600" dirty="0" smtClean="0"/>
              <a:t>2 patterns </a:t>
            </a:r>
            <a:r>
              <a:rPr lang="en-CA" sz="2600" dirty="0"/>
              <a:t>of signal responses can be </a:t>
            </a:r>
            <a:r>
              <a:rPr lang="en-CA" sz="2600" dirty="0" smtClean="0"/>
              <a:t>recognized – able to discriminate</a:t>
            </a:r>
            <a:endParaRPr lang="en-CA" sz="26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591" t="31845" r="37159" b="47262"/>
          <a:stretch/>
        </p:blipFill>
        <p:spPr bwMode="auto">
          <a:xfrm>
            <a:off x="1763688" y="1556792"/>
            <a:ext cx="4981345" cy="288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692" t="47191" r="32646" b="34859"/>
          <a:stretch/>
        </p:blipFill>
        <p:spPr bwMode="auto">
          <a:xfrm>
            <a:off x="7092280" y="1085140"/>
            <a:ext cx="1872208" cy="152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6253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643192" cy="634082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764704"/>
            <a:ext cx="8363272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S</a:t>
            </a:r>
            <a:r>
              <a:rPr lang="en-CA" sz="2400" dirty="0" smtClean="0"/>
              <a:t>ignal waveforms are characterised by: amplitude - </a:t>
            </a:r>
            <a:r>
              <a:rPr lang="en-CA" sz="2400" dirty="0"/>
              <a:t>duration -</a:t>
            </a:r>
            <a:r>
              <a:rPr lang="en-CA" sz="2400" dirty="0" smtClean="0"/>
              <a:t> </a:t>
            </a:r>
            <a:r>
              <a:rPr lang="en-CA" sz="2400" dirty="0"/>
              <a:t>firing rate</a:t>
            </a:r>
          </a:p>
          <a:p>
            <a:endParaRPr lang="en-CA" sz="2400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r>
              <a:rPr lang="en-CA" sz="2400" dirty="0" smtClean="0"/>
              <a:t>Normalized </a:t>
            </a:r>
            <a:r>
              <a:rPr lang="en-CA" sz="2400" dirty="0"/>
              <a:t>result of basic characteristics of potentials in our experiment. It was evident that the </a:t>
            </a:r>
            <a:r>
              <a:rPr lang="en-CA" sz="2400" dirty="0">
                <a:solidFill>
                  <a:srgbClr val="0070C0"/>
                </a:solidFill>
              </a:rPr>
              <a:t>amplitude and duration </a:t>
            </a:r>
            <a:r>
              <a:rPr lang="en-CA" sz="2400" dirty="0"/>
              <a:t>of signal waveforms </a:t>
            </a:r>
            <a:r>
              <a:rPr lang="en-CA" sz="2400" dirty="0">
                <a:solidFill>
                  <a:srgbClr val="0070C0"/>
                </a:solidFill>
              </a:rPr>
              <a:t>vary depending on the odorant category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715" t="39280" r="42106" b="27475"/>
          <a:stretch/>
        </p:blipFill>
        <p:spPr bwMode="auto">
          <a:xfrm>
            <a:off x="251520" y="1916832"/>
            <a:ext cx="4054050" cy="335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304" t="44749" r="7915" b="30679"/>
          <a:stretch/>
        </p:blipFill>
        <p:spPr bwMode="auto">
          <a:xfrm>
            <a:off x="4283968" y="1988840"/>
            <a:ext cx="480658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1259632" y="2420888"/>
            <a:ext cx="21602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1475656" y="2852936"/>
            <a:ext cx="720080" cy="12961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1403648" y="1772816"/>
            <a:ext cx="216024" cy="12241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2915816" y="2780928"/>
            <a:ext cx="576064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2" idx="1"/>
          </p:cNvCxnSpPr>
          <p:nvPr/>
        </p:nvCxnSpPr>
        <p:spPr>
          <a:xfrm>
            <a:off x="1403648" y="1772816"/>
            <a:ext cx="1596531" cy="11030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6228184" y="4005064"/>
            <a:ext cx="720080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899592" y="15567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No </a:t>
            </a:r>
            <a:r>
              <a:rPr lang="fr-CA" dirty="0" err="1" smtClean="0"/>
              <a:t>correlation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938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107" y="116632"/>
            <a:ext cx="7067128" cy="490066"/>
          </a:xfrm>
        </p:spPr>
        <p:txBody>
          <a:bodyPr>
            <a:normAutofit fontScale="90000"/>
          </a:bodyPr>
          <a:lstStyle/>
          <a:p>
            <a:r>
              <a:rPr lang="en-CA" dirty="0"/>
              <a:t>Bio-hybrid sensing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544616"/>
          </a:xfrm>
        </p:spPr>
        <p:txBody>
          <a:bodyPr>
            <a:normAutofit lnSpcReduction="10000"/>
          </a:bodyPr>
          <a:lstStyle/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sz="2800" dirty="0" smtClean="0"/>
              <a:t>All </a:t>
            </a:r>
            <a:r>
              <a:rPr lang="en-CA" sz="2800" dirty="0"/>
              <a:t>the characteristics can be extracted to analyse </a:t>
            </a:r>
            <a:r>
              <a:rPr lang="en-CA" sz="2800" dirty="0" smtClean="0"/>
              <a:t>the discrimination </a:t>
            </a:r>
            <a:r>
              <a:rPr lang="en-CA" sz="2800" dirty="0"/>
              <a:t>in 3D recognition </a:t>
            </a:r>
            <a:r>
              <a:rPr lang="en-CA" sz="2800" dirty="0" smtClean="0"/>
              <a:t>pattern</a:t>
            </a:r>
            <a:endParaRPr lang="en-CA" sz="2800" dirty="0"/>
          </a:p>
          <a:p>
            <a:endParaRPr lang="en-CA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037" t="26093" r="7711" b="35392"/>
          <a:stretch/>
        </p:blipFill>
        <p:spPr bwMode="auto">
          <a:xfrm>
            <a:off x="2411760" y="980728"/>
            <a:ext cx="4176464" cy="381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761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355160" cy="57606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Bio-hybrid sensing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algn="just">
              <a:buNone/>
            </a:pPr>
            <a:endParaRPr lang="en-CA" u="sng" dirty="0" smtClean="0"/>
          </a:p>
          <a:p>
            <a:pPr algn="just">
              <a:buNone/>
            </a:pPr>
            <a:r>
              <a:rPr lang="en-CA" u="sng" dirty="0" smtClean="0"/>
              <a:t>Conclusion</a:t>
            </a:r>
            <a:r>
              <a:rPr lang="en-CA" dirty="0" smtClean="0"/>
              <a:t>:  The bio-hybrid system can </a:t>
            </a:r>
            <a:r>
              <a:rPr lang="en-CA" dirty="0"/>
              <a:t>reflect the in vitro odor information of different signal </a:t>
            </a:r>
            <a:r>
              <a:rPr lang="en-CA" dirty="0" smtClean="0"/>
              <a:t>characteristics. It provides </a:t>
            </a:r>
            <a:r>
              <a:rPr lang="en-CA" dirty="0"/>
              <a:t>a reliable and fast platform to odor detection. </a:t>
            </a:r>
          </a:p>
        </p:txBody>
      </p:sp>
    </p:spTree>
    <p:extLst>
      <p:ext uri="{BB962C8B-B14F-4D97-AF65-F5344CB8AC3E}">
        <p14:creationId xmlns:p14="http://schemas.microsoft.com/office/powerpoint/2010/main" xmlns="" val="41006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211144" cy="778098"/>
          </a:xfrm>
        </p:spPr>
        <p:txBody>
          <a:bodyPr>
            <a:normAutofit fontScale="90000"/>
          </a:bodyPr>
          <a:lstStyle/>
          <a:p>
            <a:r>
              <a:rPr lang="en-CA" dirty="0"/>
              <a:t>Brain signal images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760640"/>
          </a:xfrm>
        </p:spPr>
        <p:txBody>
          <a:bodyPr>
            <a:normAutofit fontScale="92500" lnSpcReduction="20000"/>
          </a:bodyPr>
          <a:lstStyle/>
          <a:p>
            <a:r>
              <a:rPr lang="en-CA" sz="3000" dirty="0" smtClean="0"/>
              <a:t>Analyse of brain activity</a:t>
            </a:r>
          </a:p>
          <a:p>
            <a:pPr marL="0" indent="0">
              <a:buNone/>
            </a:pPr>
            <a:r>
              <a:rPr lang="en-CA" sz="3000" dirty="0" smtClean="0">
                <a:solidFill>
                  <a:srgbClr val="0070C0"/>
                </a:solidFill>
              </a:rPr>
              <a:t>                      </a:t>
            </a:r>
            <a:r>
              <a:rPr lang="en-CA" sz="2200" dirty="0" smtClean="0">
                <a:solidFill>
                  <a:srgbClr val="0070C0"/>
                </a:solidFill>
              </a:rPr>
              <a:t>Manganese-enhanced MRI</a:t>
            </a:r>
            <a:r>
              <a:rPr lang="en-CA" sz="2200" dirty="0" smtClean="0"/>
              <a:t>.  </a:t>
            </a:r>
            <a:r>
              <a:rPr lang="en-CA" sz="2200" dirty="0"/>
              <a:t>4</a:t>
            </a:r>
            <a:r>
              <a:rPr lang="en-CA" sz="2200" dirty="0" smtClean="0"/>
              <a:t> features :</a:t>
            </a:r>
          </a:p>
          <a:p>
            <a:pPr marL="0" indent="0">
              <a:buNone/>
            </a:pPr>
            <a:endParaRPr lang="en-CA" sz="2200" dirty="0"/>
          </a:p>
          <a:p>
            <a:pPr marL="514350" indent="-514350">
              <a:buFont typeface="+mj-lt"/>
              <a:buAutoNum type="arabicPeriod"/>
            </a:pPr>
            <a:r>
              <a:rPr lang="en-CA" sz="3000" dirty="0" err="1" smtClean="0"/>
              <a:t>Mn</a:t>
            </a:r>
            <a:r>
              <a:rPr lang="en-CA" sz="3000" dirty="0" smtClean="0"/>
              <a:t> </a:t>
            </a:r>
            <a:r>
              <a:rPr lang="en-CA" sz="3000" dirty="0"/>
              <a:t>has paramagnetic properties that make it detectable by </a:t>
            </a:r>
            <a:r>
              <a:rPr lang="en-CA" sz="3000" dirty="0" smtClean="0"/>
              <a:t>MRI.</a:t>
            </a:r>
          </a:p>
          <a:p>
            <a:pPr marL="514350" indent="-514350">
              <a:buFont typeface="+mj-lt"/>
              <a:buAutoNum type="arabicPeriod"/>
            </a:pPr>
            <a:endParaRPr lang="en-CA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CA" sz="3000" dirty="0" err="1" smtClean="0"/>
              <a:t>Mn</a:t>
            </a:r>
            <a:r>
              <a:rPr lang="en-CA" sz="3000" dirty="0" smtClean="0"/>
              <a:t> </a:t>
            </a:r>
            <a:r>
              <a:rPr lang="en-CA" sz="3000" dirty="0"/>
              <a:t>is a calcium analogue and, as such, is taken up by activated neurons </a:t>
            </a:r>
            <a:r>
              <a:rPr lang="en-CA" sz="3000" dirty="0" smtClean="0"/>
              <a:t>and </a:t>
            </a:r>
            <a:r>
              <a:rPr lang="en-CA" sz="3000" dirty="0"/>
              <a:t>migrates along neuronal processes </a:t>
            </a:r>
            <a:r>
              <a:rPr lang="en-CA" sz="3000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CA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CA" sz="3000" dirty="0" err="1" smtClean="0"/>
              <a:t>Mn</a:t>
            </a:r>
            <a:r>
              <a:rPr lang="en-CA" sz="3000" dirty="0" smtClean="0"/>
              <a:t> </a:t>
            </a:r>
            <a:r>
              <a:rPr lang="en-CA" sz="3000" dirty="0"/>
              <a:t>is slowly eliminated by neurons</a:t>
            </a:r>
            <a:r>
              <a:rPr lang="en-CA" sz="30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CA" sz="3000" dirty="0"/>
          </a:p>
          <a:p>
            <a:pPr marL="514350" indent="-514350">
              <a:buFont typeface="+mj-lt"/>
              <a:buAutoNum type="arabicPeriod"/>
            </a:pPr>
            <a:r>
              <a:rPr lang="en-CA" sz="3000" dirty="0" smtClean="0"/>
              <a:t>MEMRI</a:t>
            </a:r>
            <a:r>
              <a:rPr lang="en-CA" sz="3000" dirty="0"/>
              <a:t> </a:t>
            </a:r>
            <a:r>
              <a:rPr lang="en-CA" sz="3000" dirty="0" smtClean="0"/>
              <a:t> allows  to avoid </a:t>
            </a:r>
            <a:r>
              <a:rPr lang="en-CA" sz="3000" dirty="0"/>
              <a:t>both anesthesia and restraint during stimulation.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4970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6779096" cy="490066"/>
          </a:xfrm>
        </p:spPr>
        <p:txBody>
          <a:bodyPr>
            <a:normAutofit fontScale="90000"/>
          </a:bodyPr>
          <a:lstStyle/>
          <a:p>
            <a:r>
              <a:rPr lang="en-CA" dirty="0"/>
              <a:t>Brain signal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91264" cy="5616624"/>
          </a:xfrm>
        </p:spPr>
        <p:txBody>
          <a:bodyPr>
            <a:normAutofit fontScale="92500" lnSpcReduction="20000"/>
          </a:bodyPr>
          <a:lstStyle/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                                          </a:t>
            </a:r>
            <a:r>
              <a:rPr lang="en-CA" sz="2100" dirty="0" smtClean="0"/>
              <a:t>(confirmed   by c-</a:t>
            </a:r>
            <a:r>
              <a:rPr lang="en-CA" sz="2100" dirty="0" err="1" smtClean="0"/>
              <a:t>Fos</a:t>
            </a:r>
            <a:r>
              <a:rPr lang="en-CA" sz="2100" dirty="0" smtClean="0"/>
              <a:t> immunohistochemistry)</a:t>
            </a:r>
          </a:p>
          <a:p>
            <a:endParaRPr lang="en-CA" dirty="0" smtClean="0"/>
          </a:p>
          <a:p>
            <a:r>
              <a:rPr lang="en-CA" sz="2600" dirty="0" smtClean="0"/>
              <a:t>MEMRI </a:t>
            </a:r>
            <a:r>
              <a:rPr lang="en-CA" sz="2600" dirty="0"/>
              <a:t>activation maps showed </a:t>
            </a:r>
            <a:r>
              <a:rPr lang="en-CA" sz="2600" dirty="0" err="1">
                <a:solidFill>
                  <a:srgbClr val="0070C0"/>
                </a:solidFill>
              </a:rPr>
              <a:t>Mn</a:t>
            </a:r>
            <a:r>
              <a:rPr lang="en-CA" sz="2600" dirty="0"/>
              <a:t> enhancement all along the </a:t>
            </a:r>
            <a:r>
              <a:rPr lang="en-CA" sz="2600" dirty="0">
                <a:solidFill>
                  <a:srgbClr val="0070C0"/>
                </a:solidFill>
              </a:rPr>
              <a:t>primary olfactory </a:t>
            </a:r>
            <a:r>
              <a:rPr lang="en-CA" sz="2600" dirty="0" smtClean="0">
                <a:solidFill>
                  <a:srgbClr val="0070C0"/>
                </a:solidFill>
              </a:rPr>
              <a:t>cortex.</a:t>
            </a:r>
            <a:endParaRPr lang="en-CA" sz="2600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257" t="21699" r="42444" b="17895"/>
          <a:stretch/>
        </p:blipFill>
        <p:spPr bwMode="auto">
          <a:xfrm>
            <a:off x="683568" y="907798"/>
            <a:ext cx="253007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197" t="46241" r="34935" b="39959"/>
          <a:stretch/>
        </p:blipFill>
        <p:spPr bwMode="auto">
          <a:xfrm>
            <a:off x="3779912" y="1775660"/>
            <a:ext cx="4945075" cy="214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101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499176" cy="490066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760640"/>
          </a:xfrm>
        </p:spPr>
        <p:txBody>
          <a:bodyPr>
            <a:normAutofit/>
          </a:bodyPr>
          <a:lstStyle/>
          <a:p>
            <a:r>
              <a:rPr lang="en-CA" sz="2800" dirty="0"/>
              <a:t>The </a:t>
            </a:r>
            <a:r>
              <a:rPr lang="en-CA" sz="2800" dirty="0" smtClean="0"/>
              <a:t>sense of smell allows </a:t>
            </a:r>
            <a:r>
              <a:rPr lang="en-CA" sz="2800" dirty="0"/>
              <a:t>terrestrial organisms to detect and distinguish a large number of volatile substances in the </a:t>
            </a:r>
            <a:r>
              <a:rPr lang="en-CA" sz="2800" dirty="0" smtClean="0"/>
              <a:t>environment</a:t>
            </a:r>
          </a:p>
          <a:p>
            <a:r>
              <a:rPr lang="en-CA" sz="2800" dirty="0" smtClean="0"/>
              <a:t>Essential </a:t>
            </a:r>
            <a:r>
              <a:rPr lang="en-CA" sz="2800" dirty="0"/>
              <a:t>for the survival of any </a:t>
            </a:r>
            <a:r>
              <a:rPr lang="en-CA" sz="2800" dirty="0" smtClean="0"/>
              <a:t>living being</a:t>
            </a:r>
          </a:p>
          <a:p>
            <a:pPr lvl="1">
              <a:buNone/>
            </a:pPr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pPr lvl="1">
              <a:buNone/>
            </a:pPr>
            <a:endParaRPr lang="en-CA" dirty="0"/>
          </a:p>
          <a:p>
            <a:pPr lvl="1">
              <a:buNone/>
            </a:pPr>
            <a:endParaRPr lang="en-CA" dirty="0" smtClean="0"/>
          </a:p>
          <a:p>
            <a:pPr lvl="1">
              <a:buNone/>
            </a:pPr>
            <a:endParaRPr lang="en-CA" dirty="0" smtClean="0"/>
          </a:p>
        </p:txBody>
      </p:sp>
      <p:pic>
        <p:nvPicPr>
          <p:cNvPr id="1026" name="Picture 2" descr="E:\GENIE BIOMEDICAL\BMG5109 Adv Topic in Medical Instrumentation\Project_Olfactory system\rat olfacto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996952"/>
            <a:ext cx="1645344" cy="1224136"/>
          </a:xfrm>
          <a:prstGeom prst="rect">
            <a:avLst/>
          </a:prstGeom>
          <a:noFill/>
        </p:spPr>
      </p:pic>
      <p:pic>
        <p:nvPicPr>
          <p:cNvPr id="1028" name="Picture 4" descr="E:\GENIE BIOMEDICAL\BMG5109 Adv Topic in Medical Instrumentation\Project_Olfactory system\mexican-food smelling.jpg"/>
          <p:cNvPicPr>
            <a:picLocks noChangeAspect="1" noChangeArrowheads="1"/>
          </p:cNvPicPr>
          <p:nvPr/>
        </p:nvPicPr>
        <p:blipFill>
          <a:blip r:embed="rId3" cstate="print"/>
          <a:srcRect t="14286" b="14286"/>
          <a:stretch>
            <a:fillRect/>
          </a:stretch>
        </p:blipFill>
        <p:spPr bwMode="auto">
          <a:xfrm>
            <a:off x="683568" y="3068960"/>
            <a:ext cx="2304256" cy="1234422"/>
          </a:xfrm>
          <a:prstGeom prst="rect">
            <a:avLst/>
          </a:prstGeom>
          <a:noFill/>
        </p:spPr>
      </p:pic>
      <p:pic>
        <p:nvPicPr>
          <p:cNvPr id="1030" name="Picture 6" descr="E:\GENIE BIOMEDICAL\BMG5109 Adv Topic in Medical Instrumentation\Project_Olfactory system\woman_smelling_perfume_42-1815573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797152"/>
            <a:ext cx="1338148" cy="1376382"/>
          </a:xfrm>
          <a:prstGeom prst="rect">
            <a:avLst/>
          </a:prstGeom>
          <a:noFill/>
        </p:spPr>
      </p:pic>
      <p:pic>
        <p:nvPicPr>
          <p:cNvPr id="1031" name="Picture 7" descr="E:\GENIE BIOMEDICAL\BMG5109 Adv Topic in Medical Instrumentation\Project_Olfactory system\woman-smelling-win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4869160"/>
            <a:ext cx="1941926" cy="1296144"/>
          </a:xfrm>
          <a:prstGeom prst="rect">
            <a:avLst/>
          </a:prstGeom>
          <a:noFill/>
        </p:spPr>
      </p:pic>
      <p:pic>
        <p:nvPicPr>
          <p:cNvPr id="1033" name="Picture 9" descr="E:\GENIE BIOMEDICAL\BMG5109 Adv Topic in Medical Instrumentation\Project_Olfactory system\bad smell 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509120"/>
            <a:ext cx="2054548" cy="1533678"/>
          </a:xfrm>
          <a:prstGeom prst="rect">
            <a:avLst/>
          </a:prstGeom>
          <a:noFill/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539552" y="4149080"/>
            <a:ext cx="2304256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400" dirty="0" err="1" smtClean="0">
                <a:latin typeface="+mj-lt"/>
                <a:ea typeface="+mj-ea"/>
                <a:cs typeface="+mj-cs"/>
              </a:rPr>
              <a:t>edibility</a:t>
            </a:r>
            <a:r>
              <a:rPr lang="fr-CA" sz="2400" dirty="0" smtClean="0">
                <a:latin typeface="+mj-lt"/>
                <a:ea typeface="+mj-ea"/>
                <a:cs typeface="+mj-cs"/>
              </a:rPr>
              <a:t> of </a:t>
            </a:r>
            <a:r>
              <a:rPr lang="fr-CA" sz="2400" dirty="0" err="1" smtClean="0">
                <a:latin typeface="+mj-lt"/>
                <a:ea typeface="+mj-ea"/>
                <a:cs typeface="+mj-cs"/>
              </a:rPr>
              <a:t>food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3779912" y="4077072"/>
            <a:ext cx="24482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potential</a:t>
            </a:r>
            <a:r>
              <a:rPr kumimoji="0" lang="fr-CA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hasard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6084168" y="5993904"/>
            <a:ext cx="2448272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Reconnaissance of the </a:t>
            </a:r>
            <a:r>
              <a:rPr kumimoji="0" lang="fr-CA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environment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3059832" y="6165304"/>
            <a:ext cx="2304256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400" noProof="0" dirty="0" smtClean="0">
                <a:latin typeface="+mj-lt"/>
                <a:ea typeface="+mj-ea"/>
                <a:cs typeface="+mj-cs"/>
              </a:rPr>
              <a:t>Food acceptation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539552" y="6093296"/>
            <a:ext cx="1872208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Body </a:t>
            </a:r>
            <a:r>
              <a:rPr kumimoji="0" lang="fr-CA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odour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923112" cy="418058"/>
          </a:xfrm>
        </p:spPr>
        <p:txBody>
          <a:bodyPr>
            <a:normAutofit fontScale="90000"/>
          </a:bodyPr>
          <a:lstStyle/>
          <a:p>
            <a:r>
              <a:rPr lang="en-CA" dirty="0"/>
              <a:t>Brain signal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435280" cy="583264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CA" dirty="0" smtClean="0"/>
          </a:p>
          <a:p>
            <a:pPr marL="0" lvl="0" indent="0">
              <a:buNone/>
            </a:pPr>
            <a:endParaRPr lang="en-CA" dirty="0"/>
          </a:p>
          <a:p>
            <a:pPr marL="0" lvl="0" indent="0">
              <a:buNone/>
            </a:pPr>
            <a:endParaRPr lang="en-CA" dirty="0" smtClean="0"/>
          </a:p>
          <a:p>
            <a:pPr marL="0" lvl="0" indent="0">
              <a:buNone/>
            </a:pPr>
            <a:endParaRPr lang="en-CA" dirty="0"/>
          </a:p>
          <a:p>
            <a:pPr marL="0" lvl="0" indent="0">
              <a:buNone/>
            </a:pPr>
            <a:endParaRPr lang="en-CA" dirty="0" smtClean="0"/>
          </a:p>
          <a:p>
            <a:pPr marL="0" lvl="0" indent="0">
              <a:buNone/>
            </a:pPr>
            <a:endParaRPr lang="en-CA" dirty="0"/>
          </a:p>
          <a:p>
            <a:pPr lvl="0"/>
            <a:endParaRPr lang="en-CA" dirty="0" smtClean="0"/>
          </a:p>
          <a:p>
            <a:pPr lvl="0"/>
            <a:r>
              <a:rPr lang="en-CA" sz="2400" dirty="0" smtClean="0"/>
              <a:t>Odour stimulants </a:t>
            </a:r>
            <a:r>
              <a:rPr lang="en-CA" sz="2400" dirty="0"/>
              <a:t>were used to stimulate </a:t>
            </a:r>
            <a:r>
              <a:rPr lang="en-CA" sz="2400" dirty="0">
                <a:solidFill>
                  <a:srgbClr val="0070C0"/>
                </a:solidFill>
              </a:rPr>
              <a:t>conscious rats </a:t>
            </a:r>
            <a:r>
              <a:rPr lang="en-CA" sz="2400" dirty="0"/>
              <a:t>previously treated by intranasal instillation of manganese (</a:t>
            </a:r>
            <a:r>
              <a:rPr lang="en-CA" sz="2400" dirty="0" err="1"/>
              <a:t>Mn</a:t>
            </a:r>
            <a:r>
              <a:rPr lang="en-CA" sz="2400" dirty="0" smtClean="0"/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42326" r="28304" b="25292"/>
          <a:stretch/>
        </p:blipFill>
        <p:spPr bwMode="auto">
          <a:xfrm>
            <a:off x="1432893" y="765871"/>
            <a:ext cx="5731395" cy="37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5733256"/>
            <a:ext cx="7931224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buFont typeface="Arial" pitchFamily="34" charset="0"/>
              <a:buChar char="•"/>
            </a:pPr>
            <a:r>
              <a:rPr lang="en-CA" sz="2400" dirty="0" smtClean="0"/>
              <a:t>    </a:t>
            </a:r>
            <a:r>
              <a:rPr lang="en-CA" sz="2400" dirty="0" err="1" smtClean="0"/>
              <a:t>Differents</a:t>
            </a:r>
            <a:r>
              <a:rPr lang="en-CA" sz="2400" dirty="0" smtClean="0"/>
              <a:t> natural odour </a:t>
            </a:r>
            <a:r>
              <a:rPr lang="en-CA" sz="2400" dirty="0" smtClean="0">
                <a:solidFill>
                  <a:srgbClr val="0070C0"/>
                </a:solidFill>
              </a:rPr>
              <a:t>activate differently </a:t>
            </a:r>
            <a:r>
              <a:rPr lang="en-CA" sz="2400" dirty="0" smtClean="0"/>
              <a:t>the central    olfactory pathways in the </a:t>
            </a:r>
            <a:r>
              <a:rPr lang="en-CA" sz="2400" dirty="0" err="1" smtClean="0"/>
              <a:t>piriform</a:t>
            </a:r>
            <a:r>
              <a:rPr lang="en-CA" sz="2400" dirty="0" smtClean="0"/>
              <a:t> cortex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xmlns="" val="4078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641" y="116632"/>
            <a:ext cx="6563072" cy="490066"/>
          </a:xfrm>
        </p:spPr>
        <p:txBody>
          <a:bodyPr>
            <a:normAutofit fontScale="90000"/>
          </a:bodyPr>
          <a:lstStyle/>
          <a:p>
            <a:r>
              <a:rPr lang="en-CA" dirty="0"/>
              <a:t>Brain signal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568952" cy="5544616"/>
          </a:xfrm>
        </p:spPr>
        <p:txBody>
          <a:bodyPr>
            <a:normAutofit fontScale="92500" lnSpcReduction="20000"/>
          </a:bodyPr>
          <a:lstStyle/>
          <a:p>
            <a:endParaRPr lang="en-CA" dirty="0" smtClean="0"/>
          </a:p>
          <a:p>
            <a:endParaRPr lang="en-CA" dirty="0"/>
          </a:p>
          <a:p>
            <a:pPr marL="0" indent="0" algn="r">
              <a:buNone/>
            </a:pPr>
            <a:r>
              <a:rPr lang="en-CA" sz="1500" dirty="0" smtClean="0"/>
              <a:t>                                                                                                                                             (35S-labeled c-</a:t>
            </a:r>
            <a:r>
              <a:rPr lang="en-CA" sz="1500" dirty="0" err="1" smtClean="0"/>
              <a:t>fos</a:t>
            </a:r>
            <a:r>
              <a:rPr lang="en-CA" sz="1500" dirty="0" smtClean="0"/>
              <a:t> </a:t>
            </a:r>
            <a:r>
              <a:rPr lang="en-CA" sz="1500" dirty="0" err="1" smtClean="0"/>
              <a:t>cRNA</a:t>
            </a:r>
            <a:endParaRPr lang="en-CA" sz="1500" dirty="0" smtClean="0"/>
          </a:p>
          <a:p>
            <a:pPr marL="0" indent="0" algn="r">
              <a:buNone/>
            </a:pPr>
            <a:r>
              <a:rPr lang="en-CA" sz="1500" dirty="0" smtClean="0"/>
              <a:t>(</a:t>
            </a:r>
            <a:r>
              <a:rPr lang="en-CA" sz="1500" dirty="0"/>
              <a:t>A) or for [</a:t>
            </a:r>
            <a:r>
              <a:rPr lang="en-CA" sz="1500" dirty="0" smtClean="0"/>
              <a:t>14C]</a:t>
            </a:r>
            <a:r>
              <a:rPr lang="en-CA" sz="1500" dirty="0" err="1" smtClean="0"/>
              <a:t>dGlc</a:t>
            </a:r>
            <a:endParaRPr lang="en-CA" sz="1500" dirty="0" smtClean="0"/>
          </a:p>
          <a:p>
            <a:pPr marL="0" indent="0" algn="r">
              <a:buNone/>
            </a:pPr>
            <a:r>
              <a:rPr lang="en-CA" sz="1500" dirty="0" smtClean="0"/>
              <a:t> </a:t>
            </a:r>
            <a:r>
              <a:rPr lang="en-CA" sz="1500" dirty="0"/>
              <a:t>autoradiography)</a:t>
            </a:r>
          </a:p>
          <a:p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                                                                            </a:t>
            </a:r>
          </a:p>
          <a:p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sz="2600" dirty="0" err="1" smtClean="0"/>
              <a:t>Pseudocolor</a:t>
            </a:r>
            <a:r>
              <a:rPr lang="en-CA" sz="2600" dirty="0" smtClean="0"/>
              <a:t> images  </a:t>
            </a:r>
            <a:r>
              <a:rPr lang="en-CA" sz="2600" dirty="0"/>
              <a:t>of film autoradiograms of olfactory bulb of rats exposed to </a:t>
            </a:r>
          </a:p>
          <a:p>
            <a:pPr lvl="1">
              <a:buFont typeface="Arial" pitchFamily="34" charset="0"/>
              <a:buChar char="•"/>
            </a:pPr>
            <a:r>
              <a:rPr lang="en-CA" sz="2600" dirty="0"/>
              <a:t>peppermint </a:t>
            </a:r>
            <a:r>
              <a:rPr lang="en-CA" sz="2600" dirty="0" smtClean="0"/>
              <a:t> </a:t>
            </a:r>
            <a:r>
              <a:rPr lang="en-CA" sz="2600" dirty="0"/>
              <a:t>(A</a:t>
            </a:r>
            <a:r>
              <a:rPr lang="en-CA" sz="2600" dirty="0" smtClean="0"/>
              <a:t>)</a:t>
            </a:r>
            <a:endParaRPr lang="en-CA" sz="2600" dirty="0"/>
          </a:p>
          <a:p>
            <a:pPr lvl="1">
              <a:buFont typeface="Arial" pitchFamily="34" charset="0"/>
              <a:buChar char="•"/>
            </a:pPr>
            <a:r>
              <a:rPr lang="fr-FR" sz="2600" dirty="0" err="1"/>
              <a:t>isoamyl</a:t>
            </a:r>
            <a:r>
              <a:rPr lang="fr-FR" sz="2600" dirty="0"/>
              <a:t> </a:t>
            </a:r>
            <a:r>
              <a:rPr lang="fr-FR" sz="2600" dirty="0" err="1"/>
              <a:t>acetate</a:t>
            </a:r>
            <a:r>
              <a:rPr lang="fr-FR" sz="2600" dirty="0"/>
              <a:t> </a:t>
            </a:r>
            <a:r>
              <a:rPr lang="fr-FR" sz="2600" dirty="0" smtClean="0"/>
              <a:t> </a:t>
            </a:r>
            <a:r>
              <a:rPr lang="fr-FR" sz="2600" dirty="0"/>
              <a:t>(B</a:t>
            </a:r>
            <a:r>
              <a:rPr lang="fr-FR" sz="2600" dirty="0" smtClean="0"/>
              <a:t>)</a:t>
            </a:r>
            <a:endParaRPr lang="en-CA" sz="2600" dirty="0"/>
          </a:p>
          <a:p>
            <a:pPr lvl="1">
              <a:buFont typeface="Arial" pitchFamily="34" charset="0"/>
              <a:buChar char="•"/>
            </a:pPr>
            <a:r>
              <a:rPr lang="fr-FR" sz="2600" dirty="0"/>
              <a:t>clean air (C</a:t>
            </a:r>
            <a:r>
              <a:rPr lang="fr-FR" sz="2600" dirty="0" smtClean="0"/>
              <a:t>)</a:t>
            </a:r>
            <a:endParaRPr lang="en-CA" sz="2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04" t="23662" r="10700" b="37541"/>
          <a:stretch/>
        </p:blipFill>
        <p:spPr bwMode="auto">
          <a:xfrm>
            <a:off x="1259632" y="908720"/>
            <a:ext cx="555804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31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7168" cy="56207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State of the art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Examine the </a:t>
            </a:r>
            <a:r>
              <a:rPr lang="en-CA" dirty="0"/>
              <a:t>state of the art of </a:t>
            </a:r>
            <a:r>
              <a:rPr lang="en-CA" dirty="0" smtClean="0"/>
              <a:t>instrumental </a:t>
            </a:r>
            <a:r>
              <a:rPr lang="en-CA" dirty="0"/>
              <a:t>sensing currently used for the detection of </a:t>
            </a:r>
            <a:r>
              <a:rPr lang="en-CA" dirty="0" smtClean="0"/>
              <a:t>odours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Why ? :   </a:t>
            </a:r>
            <a:r>
              <a:rPr lang="en-CA" dirty="0" smtClean="0">
                <a:solidFill>
                  <a:srgbClr val="0070C0"/>
                </a:solidFill>
              </a:rPr>
              <a:t>Air </a:t>
            </a:r>
            <a:r>
              <a:rPr lang="en-CA" dirty="0">
                <a:solidFill>
                  <a:srgbClr val="0070C0"/>
                </a:solidFill>
              </a:rPr>
              <a:t>pollution </a:t>
            </a:r>
            <a:r>
              <a:rPr lang="en-CA" dirty="0" smtClean="0"/>
              <a:t> </a:t>
            </a:r>
            <a:r>
              <a:rPr lang="en-CA" dirty="0"/>
              <a:t>mainly </a:t>
            </a:r>
            <a:r>
              <a:rPr lang="en-CA" dirty="0" smtClean="0"/>
              <a:t>due to industrial </a:t>
            </a:r>
            <a:r>
              <a:rPr lang="en-CA" dirty="0"/>
              <a:t>and commercial </a:t>
            </a:r>
            <a:r>
              <a:rPr lang="en-CA" dirty="0" smtClean="0"/>
              <a:t>activities; They introduce </a:t>
            </a:r>
            <a:r>
              <a:rPr lang="en-CA" dirty="0"/>
              <a:t>an enormous and various amount of chemicals into the ambient </a:t>
            </a:r>
            <a:r>
              <a:rPr lang="en-CA" dirty="0" smtClean="0"/>
              <a:t>air.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79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030"/>
            <a:ext cx="7715200" cy="70609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State of the art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36712"/>
            <a:ext cx="8363272" cy="5760640"/>
          </a:xfrm>
        </p:spPr>
        <p:txBody>
          <a:bodyPr>
            <a:normAutofit fontScale="92500" lnSpcReduction="10000"/>
          </a:bodyPr>
          <a:lstStyle/>
          <a:p>
            <a:r>
              <a:rPr lang="en-CA" sz="3000" dirty="0" smtClean="0">
                <a:solidFill>
                  <a:srgbClr val="0070C0"/>
                </a:solidFill>
              </a:rPr>
              <a:t>Based on Gas </a:t>
            </a:r>
            <a:r>
              <a:rPr lang="en-CA" sz="3000" dirty="0">
                <a:solidFill>
                  <a:srgbClr val="0070C0"/>
                </a:solidFill>
              </a:rPr>
              <a:t>Chromatography </a:t>
            </a:r>
            <a:r>
              <a:rPr lang="en-CA" sz="3000" dirty="0"/>
              <a:t>coupled with Mass Spectrometry (</a:t>
            </a:r>
            <a:r>
              <a:rPr lang="en-CA" sz="3000" dirty="0" smtClean="0"/>
              <a:t>GC/MS) widely </a:t>
            </a:r>
            <a:r>
              <a:rPr lang="en-CA" sz="3000" dirty="0"/>
              <a:t>used to analyse air </a:t>
            </a:r>
            <a:r>
              <a:rPr lang="en-CA" sz="3000" dirty="0" smtClean="0"/>
              <a:t>quality</a:t>
            </a:r>
          </a:p>
          <a:p>
            <a:endParaRPr lang="en-CA" sz="3000" dirty="0" smtClean="0"/>
          </a:p>
          <a:p>
            <a:r>
              <a:rPr lang="en-CA" sz="3000" dirty="0" smtClean="0"/>
              <a:t>They are called  </a:t>
            </a:r>
            <a:r>
              <a:rPr lang="en-CA" sz="3000" dirty="0" smtClean="0">
                <a:solidFill>
                  <a:srgbClr val="0070C0"/>
                </a:solidFill>
              </a:rPr>
              <a:t>Electronic </a:t>
            </a:r>
            <a:r>
              <a:rPr lang="en-CA" sz="3000" dirty="0">
                <a:solidFill>
                  <a:srgbClr val="0070C0"/>
                </a:solidFill>
              </a:rPr>
              <a:t>N</a:t>
            </a:r>
            <a:r>
              <a:rPr lang="en-CA" sz="3000" dirty="0" smtClean="0">
                <a:solidFill>
                  <a:srgbClr val="0070C0"/>
                </a:solidFill>
              </a:rPr>
              <a:t>oses </a:t>
            </a:r>
            <a:r>
              <a:rPr lang="en-CA" sz="3000" dirty="0">
                <a:solidFill>
                  <a:srgbClr val="0070C0"/>
                </a:solidFill>
              </a:rPr>
              <a:t>(E-Noses</a:t>
            </a:r>
            <a:r>
              <a:rPr lang="en-CA" sz="3000" dirty="0" smtClean="0">
                <a:solidFill>
                  <a:srgbClr val="0070C0"/>
                </a:solidFill>
              </a:rPr>
              <a:t>)</a:t>
            </a:r>
          </a:p>
          <a:p>
            <a:endParaRPr lang="en-CA" sz="3000" dirty="0" smtClean="0"/>
          </a:p>
          <a:p>
            <a:r>
              <a:rPr lang="en-CA" sz="3000" dirty="0" smtClean="0"/>
              <a:t>detection threshold = </a:t>
            </a:r>
            <a:r>
              <a:rPr lang="en-CA" sz="3000" dirty="0"/>
              <a:t>equivalent to </a:t>
            </a:r>
            <a:r>
              <a:rPr lang="en-CA" sz="3000" dirty="0" smtClean="0"/>
              <a:t> </a:t>
            </a:r>
            <a:r>
              <a:rPr lang="en-CA" sz="3000" dirty="0" smtClean="0">
                <a:solidFill>
                  <a:srgbClr val="0070C0"/>
                </a:solidFill>
              </a:rPr>
              <a:t>1 m³ </a:t>
            </a:r>
            <a:r>
              <a:rPr lang="en-CA" sz="3000" i="1" dirty="0" smtClean="0">
                <a:solidFill>
                  <a:srgbClr val="0070C0"/>
                </a:solidFill>
              </a:rPr>
              <a:t>n</a:t>
            </a:r>
            <a:r>
              <a:rPr lang="en-CA" sz="3000" dirty="0" smtClean="0">
                <a:solidFill>
                  <a:srgbClr val="0070C0"/>
                </a:solidFill>
              </a:rPr>
              <a:t>-</a:t>
            </a:r>
            <a:r>
              <a:rPr lang="en-CA" sz="3000" dirty="0" err="1" smtClean="0">
                <a:solidFill>
                  <a:srgbClr val="0070C0"/>
                </a:solidFill>
              </a:rPr>
              <a:t>butanol</a:t>
            </a:r>
            <a:r>
              <a:rPr lang="en-CA" sz="3000" dirty="0" smtClean="0">
                <a:solidFill>
                  <a:srgbClr val="0070C0"/>
                </a:solidFill>
              </a:rPr>
              <a:t> </a:t>
            </a:r>
            <a:r>
              <a:rPr lang="en-CA" sz="3000" dirty="0"/>
              <a:t>(</a:t>
            </a:r>
            <a:r>
              <a:rPr lang="en-CA" sz="3000" dirty="0">
                <a:solidFill>
                  <a:srgbClr val="0070C0"/>
                </a:solidFill>
              </a:rPr>
              <a:t>reference gas</a:t>
            </a:r>
            <a:r>
              <a:rPr lang="en-CA" sz="3000" dirty="0" smtClean="0"/>
              <a:t>)</a:t>
            </a:r>
          </a:p>
          <a:p>
            <a:endParaRPr lang="en-CA" sz="3000" dirty="0" smtClean="0"/>
          </a:p>
          <a:p>
            <a:r>
              <a:rPr lang="en-CA" sz="3000" dirty="0"/>
              <a:t>The </a:t>
            </a:r>
            <a:r>
              <a:rPr lang="en-CA" sz="3000" dirty="0">
                <a:solidFill>
                  <a:srgbClr val="0070C0"/>
                </a:solidFill>
              </a:rPr>
              <a:t>discovery of materials </a:t>
            </a:r>
            <a:r>
              <a:rPr lang="en-CA" sz="3000" dirty="0"/>
              <a:t>with chemo-electronic </a:t>
            </a:r>
            <a:r>
              <a:rPr lang="en-CA" sz="3000" dirty="0">
                <a:solidFill>
                  <a:srgbClr val="0070C0"/>
                </a:solidFill>
              </a:rPr>
              <a:t>properties</a:t>
            </a:r>
            <a:r>
              <a:rPr lang="en-CA" sz="3000" dirty="0"/>
              <a:t> has provided the opportunity for the development of artificial olfactory instruments mimicking the biological system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6663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211144" cy="56207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State of the art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/>
          </a:bodyPr>
          <a:lstStyle/>
          <a:p>
            <a:r>
              <a:rPr lang="en-CA" sz="2800" u="sng" dirty="0" smtClean="0"/>
              <a:t>Properties</a:t>
            </a:r>
            <a:r>
              <a:rPr lang="en-CA" sz="2800" dirty="0" smtClean="0"/>
              <a:t> : </a:t>
            </a:r>
            <a:r>
              <a:rPr lang="en-CA" sz="2800" dirty="0"/>
              <a:t>must themselves be </a:t>
            </a:r>
            <a:r>
              <a:rPr lang="en-CA" sz="2800" dirty="0">
                <a:solidFill>
                  <a:srgbClr val="0070C0"/>
                </a:solidFill>
              </a:rPr>
              <a:t>odourless</a:t>
            </a:r>
            <a:r>
              <a:rPr lang="en-CA" sz="2800" dirty="0"/>
              <a:t>, undergo </a:t>
            </a:r>
            <a:r>
              <a:rPr lang="en-CA" sz="2800" dirty="0">
                <a:solidFill>
                  <a:srgbClr val="0070C0"/>
                </a:solidFill>
              </a:rPr>
              <a:t>minimal</a:t>
            </a:r>
            <a:r>
              <a:rPr lang="en-CA" sz="2800" dirty="0"/>
              <a:t> physical or chemical </a:t>
            </a:r>
            <a:r>
              <a:rPr lang="en-CA" sz="2800" dirty="0">
                <a:solidFill>
                  <a:srgbClr val="0070C0"/>
                </a:solidFill>
              </a:rPr>
              <a:t>reactions with the air </a:t>
            </a:r>
            <a:r>
              <a:rPr lang="en-CA" sz="2800" dirty="0" smtClean="0">
                <a:solidFill>
                  <a:srgbClr val="0070C0"/>
                </a:solidFill>
              </a:rPr>
              <a:t>sample</a:t>
            </a:r>
            <a:r>
              <a:rPr lang="en-CA" sz="2800" dirty="0" smtClean="0"/>
              <a:t>.</a:t>
            </a:r>
          </a:p>
          <a:p>
            <a:endParaRPr lang="en-CA" sz="2800" dirty="0" smtClean="0"/>
          </a:p>
          <a:p>
            <a:r>
              <a:rPr lang="en-CA" sz="2800" dirty="0" smtClean="0"/>
              <a:t>Name:</a:t>
            </a:r>
          </a:p>
          <a:p>
            <a:pPr marL="0" indent="0">
              <a:buNone/>
            </a:pPr>
            <a:r>
              <a:rPr lang="en-CA" sz="2800" dirty="0" smtClean="0"/>
              <a:t>         </a:t>
            </a:r>
            <a:r>
              <a:rPr lang="en-CA" sz="2800" dirty="0" err="1" smtClean="0"/>
              <a:t>Polytetrafluoroethylene</a:t>
            </a:r>
            <a:r>
              <a:rPr lang="en-CA" sz="2800" dirty="0" smtClean="0"/>
              <a:t>  </a:t>
            </a:r>
            <a:r>
              <a:rPr lang="en-CA" sz="2800" dirty="0"/>
              <a:t>&lt;-&gt; </a:t>
            </a:r>
            <a:r>
              <a:rPr lang="en-CA" sz="2800" dirty="0">
                <a:solidFill>
                  <a:srgbClr val="0070C0"/>
                </a:solidFill>
              </a:rPr>
              <a:t>Teflon</a:t>
            </a:r>
          </a:p>
          <a:p>
            <a:pPr marL="0" indent="0">
              <a:buNone/>
            </a:pPr>
            <a:r>
              <a:rPr lang="en-CA" sz="2800" dirty="0" smtClean="0"/>
              <a:t>         </a:t>
            </a:r>
            <a:r>
              <a:rPr lang="en-CA" sz="2800" dirty="0" err="1" smtClean="0"/>
              <a:t>Polyvinylfluoride</a:t>
            </a:r>
            <a:r>
              <a:rPr lang="en-CA" sz="2800" dirty="0" smtClean="0"/>
              <a:t>               &lt;-&gt; </a:t>
            </a:r>
            <a:r>
              <a:rPr lang="en-CA" sz="2800" dirty="0" err="1">
                <a:solidFill>
                  <a:srgbClr val="0070C0"/>
                </a:solidFill>
              </a:rPr>
              <a:t>Tedlar</a:t>
            </a:r>
            <a:endParaRPr lang="en-CA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CA" sz="2800" dirty="0" smtClean="0"/>
              <a:t>         </a:t>
            </a:r>
            <a:r>
              <a:rPr lang="en-CA" sz="2800" dirty="0" err="1" smtClean="0"/>
              <a:t>polyterephtalic</a:t>
            </a:r>
            <a:r>
              <a:rPr lang="en-CA" sz="2800" dirty="0" smtClean="0"/>
              <a:t> </a:t>
            </a:r>
            <a:r>
              <a:rPr lang="en-CA" sz="2800" dirty="0"/>
              <a:t>ester </a:t>
            </a:r>
            <a:r>
              <a:rPr lang="en-CA" sz="2800" dirty="0" smtClean="0"/>
              <a:t>       &lt;-&gt; </a:t>
            </a:r>
            <a:r>
              <a:rPr lang="en-CA" sz="2800" dirty="0" err="1">
                <a:solidFill>
                  <a:srgbClr val="0070C0"/>
                </a:solidFill>
              </a:rPr>
              <a:t>Nalophan</a:t>
            </a:r>
            <a:r>
              <a:rPr lang="en-CA" sz="2800" dirty="0"/>
              <a:t>     </a:t>
            </a:r>
            <a:endParaRPr lang="en-CA" sz="2800" dirty="0" smtClean="0"/>
          </a:p>
          <a:p>
            <a:pPr marL="0" indent="0">
              <a:buNone/>
            </a:pPr>
            <a:endParaRPr lang="en-CA" sz="2800" dirty="0"/>
          </a:p>
          <a:p>
            <a:r>
              <a:rPr lang="en-CA" sz="2800" dirty="0" smtClean="0"/>
              <a:t>Sampling device:</a:t>
            </a:r>
          </a:p>
          <a:p>
            <a:pPr marL="0" lvl="0" indent="0">
              <a:buNone/>
            </a:pPr>
            <a:r>
              <a:rPr lang="en-CA" sz="2800" dirty="0" smtClean="0"/>
              <a:t>         Canisters – </a:t>
            </a:r>
            <a:r>
              <a:rPr lang="en-CA" sz="2800" dirty="0" err="1" smtClean="0"/>
              <a:t>Odourmapper</a:t>
            </a:r>
            <a:r>
              <a:rPr lang="fr-FR" sz="2800" dirty="0" smtClean="0"/>
              <a:t> - </a:t>
            </a:r>
            <a:r>
              <a:rPr lang="en-CA" sz="2800" dirty="0" err="1" smtClean="0"/>
              <a:t>Aromascan</a:t>
            </a:r>
            <a:endParaRPr lang="en-CA" sz="2800" dirty="0" smtClean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5951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15200" cy="778098"/>
          </a:xfrm>
        </p:spPr>
        <p:txBody>
          <a:bodyPr/>
          <a:lstStyle/>
          <a:p>
            <a:r>
              <a:rPr lang="fr-CA" dirty="0" smtClean="0"/>
              <a:t>State of the art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4152" t="19724" r="5275" b="51638"/>
          <a:stretch>
            <a:fillRect/>
          </a:stretch>
        </p:blipFill>
        <p:spPr bwMode="auto">
          <a:xfrm>
            <a:off x="683568" y="1268760"/>
            <a:ext cx="3096344" cy="242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63688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FOX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71030" t="32281" r="4065" b="39172"/>
          <a:stretch>
            <a:fillRect/>
          </a:stretch>
        </p:blipFill>
        <p:spPr bwMode="auto">
          <a:xfrm>
            <a:off x="4532272" y="1340768"/>
            <a:ext cx="33520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652120" y="35730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GEMINI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71584" t="32281" r="6832" b="34250"/>
          <a:stretch>
            <a:fillRect/>
          </a:stretch>
        </p:blipFill>
        <p:spPr bwMode="auto">
          <a:xfrm>
            <a:off x="899592" y="4023528"/>
            <a:ext cx="2304256" cy="200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1331640" y="60932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HERACLES</a:t>
            </a:r>
            <a:endParaRPr lang="fr-F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70477" t="45078" r="10706" b="21454"/>
          <a:stretch>
            <a:fillRect/>
          </a:stretch>
        </p:blipFill>
        <p:spPr bwMode="auto">
          <a:xfrm>
            <a:off x="5508104" y="3933056"/>
            <a:ext cx="223224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5868144" y="61653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AIRSENSE</a:t>
            </a:r>
            <a:endParaRPr lang="fr-FR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l="71584" t="32281" r="6832" b="34250"/>
          <a:stretch>
            <a:fillRect/>
          </a:stretch>
        </p:blipFill>
        <p:spPr bwMode="auto">
          <a:xfrm>
            <a:off x="937785" y="4023527"/>
            <a:ext cx="2304256" cy="200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71584" t="32281" r="6832" b="34250"/>
          <a:stretch>
            <a:fillRect/>
          </a:stretch>
        </p:blipFill>
        <p:spPr bwMode="auto">
          <a:xfrm>
            <a:off x="882367" y="4023526"/>
            <a:ext cx="2304256" cy="200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067128" cy="432048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State of the art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r>
              <a:rPr lang="en-CA" dirty="0" smtClean="0"/>
              <a:t>Principle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Laboratory tests   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66" t="48545" r="17149" b="33873"/>
          <a:stretch/>
        </p:blipFill>
        <p:spPr bwMode="auto">
          <a:xfrm>
            <a:off x="3707904" y="980728"/>
            <a:ext cx="4784494" cy="206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3733" t="24143" r="18373" b="19657"/>
          <a:stretch>
            <a:fillRect/>
          </a:stretch>
        </p:blipFill>
        <p:spPr bwMode="auto">
          <a:xfrm>
            <a:off x="4067944" y="3212976"/>
            <a:ext cx="4266327" cy="281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899592" y="602128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 smtClean="0"/>
              <a:t>Estimated</a:t>
            </a:r>
            <a:r>
              <a:rPr lang="fr-CA" sz="2400" dirty="0" smtClean="0"/>
              <a:t> Vs Real </a:t>
            </a:r>
            <a:r>
              <a:rPr lang="fr-CA" sz="2400" dirty="0" err="1" smtClean="0"/>
              <a:t>odour</a:t>
            </a:r>
            <a:r>
              <a:rPr lang="fr-CA" sz="2400" dirty="0" smtClean="0"/>
              <a:t> concentration of the </a:t>
            </a:r>
            <a:r>
              <a:rPr lang="fr-CA" sz="2400" dirty="0" err="1" smtClean="0"/>
              <a:t>ethanol</a:t>
            </a:r>
            <a:r>
              <a:rPr lang="fr-CA" sz="2400" dirty="0" smtClean="0"/>
              <a:t> </a:t>
            </a:r>
            <a:r>
              <a:rPr lang="fr-CA" sz="2400" dirty="0" err="1" smtClean="0"/>
              <a:t>sample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xmlns="" val="31301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83152" cy="70609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CA" sz="2800" dirty="0"/>
              <a:t>The sense of smell is the </a:t>
            </a:r>
            <a:r>
              <a:rPr lang="en-CA" sz="2800" dirty="0" smtClean="0"/>
              <a:t>one </a:t>
            </a:r>
            <a:r>
              <a:rPr lang="en-CA" sz="2800" dirty="0"/>
              <a:t>that informs us about the volatile molecules </a:t>
            </a:r>
            <a:r>
              <a:rPr lang="en-CA" sz="2800" dirty="0" smtClean="0"/>
              <a:t>in </a:t>
            </a:r>
            <a:r>
              <a:rPr lang="en-CA" sz="2800" dirty="0"/>
              <a:t>our environment. with a complex system ranging from the receptors to the </a:t>
            </a:r>
            <a:r>
              <a:rPr lang="en-CA" sz="2800" dirty="0" err="1" smtClean="0"/>
              <a:t>puriform</a:t>
            </a:r>
            <a:r>
              <a:rPr lang="en-CA" sz="2800" dirty="0" smtClean="0"/>
              <a:t> cortex, it </a:t>
            </a:r>
            <a:r>
              <a:rPr lang="en-CA" sz="2800" dirty="0"/>
              <a:t>manages not only </a:t>
            </a:r>
            <a:r>
              <a:rPr lang="en-CA" sz="2800" dirty="0" smtClean="0"/>
              <a:t>smells signaling </a:t>
            </a:r>
            <a:r>
              <a:rPr lang="en-CA" sz="2800" dirty="0"/>
              <a:t>but </a:t>
            </a:r>
            <a:r>
              <a:rPr lang="en-CA" sz="2800" dirty="0" smtClean="0"/>
              <a:t>also emotional </a:t>
            </a:r>
            <a:r>
              <a:rPr lang="en-CA" sz="2800" dirty="0"/>
              <a:t>behavior associated with it. </a:t>
            </a:r>
            <a:r>
              <a:rPr lang="en-CA" sz="2800" dirty="0" smtClean="0"/>
              <a:t>It</a:t>
            </a:r>
            <a:r>
              <a:rPr lang="fr-CA" sz="2800" dirty="0" smtClean="0"/>
              <a:t>’</a:t>
            </a:r>
            <a:r>
              <a:rPr lang="en-CA" sz="2800" dirty="0" smtClean="0"/>
              <a:t>s </a:t>
            </a:r>
            <a:r>
              <a:rPr lang="en-CA" sz="2800" dirty="0"/>
              <a:t>possible to analyze the afferent activity, as demonstrated </a:t>
            </a:r>
            <a:r>
              <a:rPr lang="en-CA" sz="2800" dirty="0" smtClean="0"/>
              <a:t>in the main </a:t>
            </a:r>
            <a:r>
              <a:rPr lang="en-CA" sz="2800" dirty="0"/>
              <a:t>article. </a:t>
            </a:r>
            <a:r>
              <a:rPr lang="en-CA" sz="2800" dirty="0" err="1" smtClean="0"/>
              <a:t>Moreother</a:t>
            </a:r>
            <a:r>
              <a:rPr lang="en-CA" sz="2800" dirty="0" smtClean="0"/>
              <a:t>, </a:t>
            </a:r>
            <a:r>
              <a:rPr lang="en-CA" sz="2800" dirty="0"/>
              <a:t>technology has developed E-nose outstanding performance, mimicking the olfactory system in order to monitor the ambient air pollution. </a:t>
            </a:r>
            <a:r>
              <a:rPr lang="en-CA" sz="2800" dirty="0" smtClean="0"/>
              <a:t>One </a:t>
            </a:r>
            <a:r>
              <a:rPr lang="en-CA" sz="2800" dirty="0"/>
              <a:t>always learn from nature.</a:t>
            </a:r>
          </a:p>
        </p:txBody>
      </p:sp>
    </p:spTree>
    <p:extLst>
      <p:ext uri="{BB962C8B-B14F-4D97-AF65-F5344CB8AC3E}">
        <p14:creationId xmlns:p14="http://schemas.microsoft.com/office/powerpoint/2010/main" xmlns="" val="41949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7715200" cy="778098"/>
          </a:xfrm>
        </p:spPr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pic>
        <p:nvPicPr>
          <p:cNvPr id="1026" name="Picture 2" descr="E:\GENIE BIOMEDICAL\BMG5301 Biomechanic of Skeletal system Motion and Tissu\Presentations\Ques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80728"/>
            <a:ext cx="2799184" cy="349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77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5373216"/>
            <a:ext cx="7200800" cy="936104"/>
          </a:xfrm>
        </p:spPr>
        <p:txBody>
          <a:bodyPr>
            <a:normAutofit/>
          </a:bodyPr>
          <a:lstStyle/>
          <a:p>
            <a:r>
              <a:rPr lang="fr-CA" sz="2800" dirty="0" smtClean="0"/>
              <a:t>Able to </a:t>
            </a:r>
            <a:r>
              <a:rPr lang="fr-CA" sz="2800" dirty="0" err="1" smtClean="0"/>
              <a:t>distinguish</a:t>
            </a:r>
            <a:r>
              <a:rPr lang="fr-CA" sz="2800" dirty="0" smtClean="0"/>
              <a:t>   </a:t>
            </a:r>
            <a:r>
              <a:rPr lang="fr-CA" sz="2800" dirty="0" smtClean="0">
                <a:solidFill>
                  <a:srgbClr val="00B0F0"/>
                </a:solidFill>
              </a:rPr>
              <a:t>1000</a:t>
            </a:r>
            <a:r>
              <a:rPr lang="fr-CA" sz="2800" dirty="0" smtClean="0"/>
              <a:t>  of  </a:t>
            </a:r>
            <a:r>
              <a:rPr lang="fr-CA" sz="2800" dirty="0" err="1" smtClean="0"/>
              <a:t>different</a:t>
            </a:r>
            <a:r>
              <a:rPr lang="fr-CA" sz="2800" dirty="0" smtClean="0"/>
              <a:t> odorants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7"/>
            <a:ext cx="8147248" cy="4680520"/>
          </a:xfrm>
        </p:spPr>
        <p:txBody>
          <a:bodyPr/>
          <a:lstStyle/>
          <a:p>
            <a:pPr>
              <a:buNone/>
            </a:pPr>
            <a:r>
              <a:rPr lang="en-CA" sz="2800" dirty="0" smtClean="0"/>
              <a:t>Although considered less </a:t>
            </a:r>
            <a:r>
              <a:rPr lang="en-CA" sz="2800" dirty="0"/>
              <a:t>efficient compared to other </a:t>
            </a:r>
            <a:r>
              <a:rPr lang="en-CA" sz="2800" dirty="0" smtClean="0"/>
              <a:t>mammals such as dog and rat</a:t>
            </a:r>
          </a:p>
          <a:p>
            <a:endParaRPr lang="en-CA" sz="2800" dirty="0"/>
          </a:p>
          <a:p>
            <a:endParaRPr lang="en-CA" sz="2800" dirty="0" smtClean="0"/>
          </a:p>
          <a:p>
            <a:endParaRPr lang="en-CA" sz="2800" dirty="0"/>
          </a:p>
          <a:p>
            <a:endParaRPr lang="en-CA" sz="2800" dirty="0" smtClean="0"/>
          </a:p>
          <a:p>
            <a:endParaRPr lang="en-CA" sz="2800" dirty="0"/>
          </a:p>
          <a:p>
            <a:pPr>
              <a:buNone/>
            </a:pPr>
            <a:endParaRPr lang="fr-FR" sz="2800" dirty="0"/>
          </a:p>
        </p:txBody>
      </p:sp>
      <p:pic>
        <p:nvPicPr>
          <p:cNvPr id="2050" name="Picture 2" descr="E:\GENIE BIOMEDICAL\BMG5109 Adv Topic in Medical Instrumentation\Project_Olfactory system\rat olfacto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428" y="2739451"/>
            <a:ext cx="2475372" cy="1841677"/>
          </a:xfrm>
          <a:prstGeom prst="rect">
            <a:avLst/>
          </a:prstGeom>
          <a:noFill/>
        </p:spPr>
      </p:pic>
      <p:pic>
        <p:nvPicPr>
          <p:cNvPr id="2051" name="Picture 3" descr="E:\GENIE BIOMEDICAL\BMG5109 Adv Topic in Medical Instrumentation\Project_Olfactory system\dog olfactory.jpg"/>
          <p:cNvPicPr>
            <a:picLocks noChangeAspect="1" noChangeArrowheads="1"/>
          </p:cNvPicPr>
          <p:nvPr/>
        </p:nvPicPr>
        <p:blipFill>
          <a:blip r:embed="rId3" cstate="print"/>
          <a:srcRect r="35556"/>
          <a:stretch>
            <a:fillRect/>
          </a:stretch>
        </p:blipFill>
        <p:spPr bwMode="auto">
          <a:xfrm>
            <a:off x="2915816" y="2132856"/>
            <a:ext cx="2808312" cy="2905150"/>
          </a:xfrm>
          <a:prstGeom prst="rect">
            <a:avLst/>
          </a:prstGeom>
          <a:noFill/>
        </p:spPr>
      </p:pic>
      <p:pic>
        <p:nvPicPr>
          <p:cNvPr id="2052" name="Picture 4" descr="E:\GENIE BIOMEDICAL\BMG5109 Adv Topic in Medical Instrumentation\Project_Olfactory system\man_smelling_fl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700808"/>
            <a:ext cx="2880320" cy="3646249"/>
          </a:xfrm>
          <a:prstGeom prst="rect">
            <a:avLst/>
          </a:prstGeom>
          <a:noFill/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24000" y="152400"/>
            <a:ext cx="7643192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Evolution of </a:t>
            </a:r>
            <a:r>
              <a:rPr lang="en-CA" dirty="0" err="1"/>
              <a:t>olfactive</a:t>
            </a:r>
            <a:r>
              <a:rPr lang="en-CA" dirty="0"/>
              <a:t> receptors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980728"/>
            <a:ext cx="8568952" cy="5616624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CA" sz="3000" dirty="0" smtClean="0">
                <a:solidFill>
                  <a:srgbClr val="00B0F0"/>
                </a:solidFill>
              </a:rPr>
              <a:t>  2 groups of OR :</a:t>
            </a:r>
          </a:p>
          <a:p>
            <a:pPr lvl="0">
              <a:buNone/>
            </a:pPr>
            <a:endParaRPr lang="en-CA" sz="3000" dirty="0" smtClean="0">
              <a:solidFill>
                <a:srgbClr val="00B0F0"/>
              </a:solidFill>
            </a:endParaRPr>
          </a:p>
          <a:p>
            <a:pPr lvl="0"/>
            <a:r>
              <a:rPr lang="en-CA" sz="2400" dirty="0" smtClean="0"/>
              <a:t>First group includes the OR </a:t>
            </a:r>
          </a:p>
          <a:p>
            <a:pPr lvl="0">
              <a:buNone/>
            </a:pPr>
            <a:r>
              <a:rPr lang="en-CA" sz="2400" dirty="0" smtClean="0"/>
              <a:t>      related to those of Fish </a:t>
            </a:r>
          </a:p>
          <a:p>
            <a:pPr lvl="0">
              <a:buNone/>
            </a:pPr>
            <a:r>
              <a:rPr lang="en-CA" sz="2400" dirty="0" smtClean="0"/>
              <a:t>     (</a:t>
            </a:r>
            <a:r>
              <a:rPr lang="en-CA" sz="2400" dirty="0" smtClean="0">
                <a:solidFill>
                  <a:srgbClr val="00B050"/>
                </a:solidFill>
              </a:rPr>
              <a:t>class I</a:t>
            </a:r>
            <a:r>
              <a:rPr lang="en-CA" sz="2400" dirty="0" smtClean="0"/>
              <a:t>). </a:t>
            </a:r>
            <a:r>
              <a:rPr lang="en-CA" sz="1800" i="1" dirty="0" smtClean="0"/>
              <a:t>green</a:t>
            </a:r>
          </a:p>
          <a:p>
            <a:pPr lvl="0">
              <a:buNone/>
            </a:pPr>
            <a:r>
              <a:rPr lang="en-CA" sz="2600" dirty="0" smtClean="0"/>
              <a:t> </a:t>
            </a:r>
            <a:endParaRPr lang="fr-FR" sz="2600" dirty="0" smtClean="0"/>
          </a:p>
          <a:p>
            <a:pPr lvl="0"/>
            <a:r>
              <a:rPr lang="en-CA" sz="2400" dirty="0" smtClean="0"/>
              <a:t>Second </a:t>
            </a:r>
            <a:r>
              <a:rPr lang="en-CA" sz="2400" dirty="0"/>
              <a:t>group contains </a:t>
            </a:r>
            <a:endParaRPr lang="en-CA" sz="2400" dirty="0" smtClean="0"/>
          </a:p>
          <a:p>
            <a:pPr lvl="0">
              <a:buNone/>
            </a:pPr>
            <a:r>
              <a:rPr lang="en-CA" sz="2400" dirty="0" smtClean="0"/>
              <a:t>     only OR </a:t>
            </a:r>
            <a:r>
              <a:rPr lang="en-CA" sz="2400" dirty="0"/>
              <a:t>air present in </a:t>
            </a:r>
            <a:endParaRPr lang="en-CA" sz="2400" dirty="0" smtClean="0"/>
          </a:p>
          <a:p>
            <a:pPr lvl="0">
              <a:buNone/>
            </a:pPr>
            <a:r>
              <a:rPr lang="en-CA" sz="2400" dirty="0" smtClean="0"/>
              <a:t>     Animals (</a:t>
            </a:r>
            <a:r>
              <a:rPr lang="en-CA" sz="2400" dirty="0">
                <a:solidFill>
                  <a:srgbClr val="FF0000"/>
                </a:solidFill>
              </a:rPr>
              <a:t>class II</a:t>
            </a:r>
            <a:r>
              <a:rPr lang="en-CA" sz="2400" dirty="0"/>
              <a:t>). </a:t>
            </a:r>
            <a:r>
              <a:rPr lang="en-CA" sz="1800" i="1" dirty="0" smtClean="0"/>
              <a:t>red</a:t>
            </a:r>
            <a:endParaRPr lang="fr-FR" sz="1800" i="1" dirty="0"/>
          </a:p>
          <a:p>
            <a:pPr>
              <a:buNone/>
            </a:pPr>
            <a:endParaRPr lang="en-CA" sz="2000" dirty="0"/>
          </a:p>
          <a:p>
            <a:pPr>
              <a:buNone/>
            </a:pPr>
            <a:endParaRPr lang="en-CA" sz="1600" dirty="0" smtClean="0"/>
          </a:p>
          <a:p>
            <a:pPr>
              <a:buNone/>
            </a:pPr>
            <a:r>
              <a:rPr lang="en-CA" sz="1900" dirty="0" smtClean="0"/>
              <a:t>                                            </a:t>
            </a:r>
            <a:r>
              <a:rPr lang="en-CA" sz="1900" dirty="0" err="1" smtClean="0"/>
              <a:t>Phylogenetic</a:t>
            </a:r>
            <a:r>
              <a:rPr lang="en-CA" sz="1900" dirty="0" smtClean="0"/>
              <a:t> </a:t>
            </a:r>
            <a:r>
              <a:rPr lang="en-CA" sz="1900" dirty="0"/>
              <a:t>tree of sequence </a:t>
            </a:r>
            <a:r>
              <a:rPr lang="en-CA" sz="1900" dirty="0" smtClean="0"/>
              <a:t>relationships among Ors</a:t>
            </a:r>
          </a:p>
        </p:txBody>
      </p:sp>
      <p:pic>
        <p:nvPicPr>
          <p:cNvPr id="17411" name="Picture 3" descr="E:\GENIE BIOMEDICAL\BMG5109 Adv Topic in Medical Instrumentation\Project_Olfactory system\molecules genes recep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4684" y="1556793"/>
            <a:ext cx="4216869" cy="39604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499176" cy="63408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Evolution of </a:t>
            </a:r>
            <a:r>
              <a:rPr lang="en-CA" dirty="0" err="1" smtClean="0"/>
              <a:t>olfactive</a:t>
            </a:r>
            <a:r>
              <a:rPr lang="en-CA" dirty="0" smtClean="0"/>
              <a:t> receptors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908720"/>
            <a:ext cx="8219256" cy="1584176"/>
          </a:xfrm>
        </p:spPr>
        <p:txBody>
          <a:bodyPr>
            <a:noAutofit/>
          </a:bodyPr>
          <a:lstStyle/>
          <a:p>
            <a:r>
              <a:rPr lang="en-CA" sz="2400" dirty="0" smtClean="0"/>
              <a:t>630 human OR genes located on 21 different chromosomes. The only chromosomes that do not seem to contain OR genes are chromosomes 8, 20 and the Y chromosome.</a:t>
            </a:r>
            <a:endParaRPr lang="fr-FR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9732" t="22334" r="18381" b="18640"/>
          <a:stretch>
            <a:fillRect/>
          </a:stretch>
        </p:blipFill>
        <p:spPr bwMode="auto">
          <a:xfrm>
            <a:off x="323528" y="836712"/>
            <a:ext cx="8657865" cy="479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E:\GENIE BIOMEDICAL\BMG5109 Adv Topic in Medical Instrumentation\Project_Olfactory system\gene recep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2856"/>
            <a:ext cx="8424936" cy="4514277"/>
          </a:xfrm>
          <a:prstGeom prst="rect">
            <a:avLst/>
          </a:prstGeom>
          <a:noFill/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539552" y="5517232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Researchers have been able to determine the odorant recognition for a bunch of locus</a:t>
            </a:r>
            <a:endParaRPr kumimoji="0" lang="fr-FR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CA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364088" y="2852936"/>
            <a:ext cx="576064" cy="2304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436096" y="5373216"/>
            <a:ext cx="504056" cy="1340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244408" y="5517232"/>
            <a:ext cx="504056" cy="1124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323528" y="1484784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187624" y="1484784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732240" y="1556792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2" idx="6"/>
            <a:endCxn id="13" idx="2"/>
          </p:cNvCxnSpPr>
          <p:nvPr/>
        </p:nvCxnSpPr>
        <p:spPr>
          <a:xfrm>
            <a:off x="899592" y="1664804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14" idx="2"/>
          </p:cNvCxnSpPr>
          <p:nvPr/>
        </p:nvCxnSpPr>
        <p:spPr>
          <a:xfrm>
            <a:off x="2123728" y="1700808"/>
            <a:ext cx="46085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427168" cy="490066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Evolution of </a:t>
            </a:r>
            <a:r>
              <a:rPr lang="en-CA" dirty="0" err="1" smtClean="0"/>
              <a:t>olfactive</a:t>
            </a:r>
            <a:r>
              <a:rPr lang="en-CA" dirty="0" smtClean="0"/>
              <a:t> receptors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92500" lnSpcReduction="20000"/>
          </a:bodyPr>
          <a:lstStyle/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en-CA" dirty="0" smtClean="0"/>
          </a:p>
          <a:p>
            <a:endParaRPr lang="en-CA" sz="2600" dirty="0" smtClean="0"/>
          </a:p>
          <a:p>
            <a:endParaRPr lang="en-CA" sz="2600" dirty="0" smtClean="0"/>
          </a:p>
          <a:p>
            <a:pPr marL="0" indent="0">
              <a:buNone/>
            </a:pPr>
            <a:r>
              <a:rPr lang="en-CA" sz="2600" dirty="0"/>
              <a:t>F</a:t>
            </a:r>
            <a:r>
              <a:rPr lang="en-CA" sz="2600" dirty="0" smtClean="0"/>
              <a:t>unctional genes</a:t>
            </a:r>
          </a:p>
          <a:p>
            <a:pPr algn="just">
              <a:buNone/>
            </a:pPr>
            <a:r>
              <a:rPr lang="en-CA" sz="2600" u="sng" dirty="0" smtClean="0">
                <a:sym typeface="Wingdings"/>
              </a:rPr>
              <a:t>Remark</a:t>
            </a:r>
            <a:r>
              <a:rPr lang="en-CA" sz="2600" dirty="0" smtClean="0">
                <a:sym typeface="Wingdings"/>
              </a:rPr>
              <a:t>: </a:t>
            </a:r>
            <a:r>
              <a:rPr lang="en-CA" sz="2600" dirty="0" smtClean="0">
                <a:solidFill>
                  <a:srgbClr val="00B0F0"/>
                </a:solidFill>
              </a:rPr>
              <a:t>When </a:t>
            </a:r>
            <a:r>
              <a:rPr lang="en-CA" sz="2600" dirty="0">
                <a:solidFill>
                  <a:srgbClr val="00B0F0"/>
                </a:solidFill>
              </a:rPr>
              <a:t>primates </a:t>
            </a:r>
            <a:r>
              <a:rPr lang="en-CA" sz="2600" dirty="0" smtClean="0">
                <a:solidFill>
                  <a:srgbClr val="00B0F0"/>
                </a:solidFill>
              </a:rPr>
              <a:t>raised</a:t>
            </a:r>
            <a:r>
              <a:rPr lang="en-CA" sz="2600" dirty="0"/>
              <a:t>, many olfactory genes have gradually lost their function. It is likely the </a:t>
            </a:r>
            <a:r>
              <a:rPr lang="en-CA" sz="2600" dirty="0">
                <a:solidFill>
                  <a:srgbClr val="00B0F0"/>
                </a:solidFill>
              </a:rPr>
              <a:t>distance from the ground</a:t>
            </a:r>
            <a:r>
              <a:rPr lang="en-CA" sz="2600" dirty="0"/>
              <a:t>, the source of many odors, </a:t>
            </a:r>
            <a:r>
              <a:rPr lang="en-CA" sz="2600" dirty="0">
                <a:solidFill>
                  <a:srgbClr val="FF0000"/>
                </a:solidFill>
              </a:rPr>
              <a:t>has lost importance to smell the benefit of the </a:t>
            </a:r>
            <a:r>
              <a:rPr lang="en-CA" sz="2600" dirty="0" smtClean="0">
                <a:solidFill>
                  <a:srgbClr val="FF0000"/>
                </a:solidFill>
              </a:rPr>
              <a:t>vision.</a:t>
            </a:r>
            <a:endParaRPr lang="fr-FR" sz="2600" dirty="0">
              <a:solidFill>
                <a:srgbClr val="FF0000"/>
              </a:solidFill>
            </a:endParaRPr>
          </a:p>
        </p:txBody>
      </p:sp>
      <p:pic>
        <p:nvPicPr>
          <p:cNvPr id="7" name="Picture 4"/>
          <p:cNvPicPr/>
          <p:nvPr/>
        </p:nvPicPr>
        <p:blipFill rotWithShape="1">
          <a:blip r:embed="rId2" cstate="print"/>
          <a:srcRect l="19078" t="74349" r="17114" b="12425"/>
          <a:stretch/>
        </p:blipFill>
        <p:spPr bwMode="auto">
          <a:xfrm>
            <a:off x="1187624" y="1268760"/>
            <a:ext cx="6624736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2555776" y="1700808"/>
            <a:ext cx="28803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076056" y="1628800"/>
            <a:ext cx="28803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652120" y="1628800"/>
            <a:ext cx="28803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7020272" y="1628800"/>
            <a:ext cx="288032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260648"/>
            <a:ext cx="6923112" cy="418058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Olfactory</a:t>
            </a:r>
            <a:r>
              <a:rPr lang="fr-CA" dirty="0" smtClean="0"/>
              <a:t> </a:t>
            </a:r>
            <a:r>
              <a:rPr lang="fr-CA" dirty="0" err="1" smtClean="0"/>
              <a:t>sensory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832648"/>
          </a:xfrm>
        </p:spPr>
        <p:txBody>
          <a:bodyPr>
            <a:normAutofit/>
          </a:bodyPr>
          <a:lstStyle/>
          <a:p>
            <a:r>
              <a:rPr lang="en-CA" sz="2400" dirty="0" smtClean="0"/>
              <a:t>Binding </a:t>
            </a:r>
            <a:r>
              <a:rPr lang="en-CA" sz="2400" dirty="0"/>
              <a:t>of odorant molecules to specialized </a:t>
            </a:r>
            <a:r>
              <a:rPr lang="en-CA" sz="2400" dirty="0" smtClean="0"/>
              <a:t>receptors 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/>
          </a:p>
          <a:p>
            <a:endParaRPr lang="en-CA" sz="2800" dirty="0" smtClean="0"/>
          </a:p>
          <a:p>
            <a:pPr>
              <a:buNone/>
            </a:pPr>
            <a:endParaRPr lang="en-CA" sz="2800" dirty="0" smtClean="0"/>
          </a:p>
          <a:p>
            <a:endParaRPr lang="en-CA" sz="2400" dirty="0" smtClean="0"/>
          </a:p>
          <a:p>
            <a:r>
              <a:rPr lang="en-CA" sz="2400" dirty="0" smtClean="0"/>
              <a:t>This interaction Triggers complex cellular </a:t>
            </a:r>
            <a:r>
              <a:rPr lang="en-CA" sz="2400" dirty="0"/>
              <a:t>reaction cascades </a:t>
            </a:r>
            <a:r>
              <a:rPr lang="en-CA" sz="2400" dirty="0" smtClean="0"/>
              <a:t>    -&gt;  transduction of chemical signals  into a pattern of electrical activity conveyed to the brain for further processing</a:t>
            </a:r>
          </a:p>
          <a:p>
            <a:pPr>
              <a:buNone/>
            </a:pPr>
            <a:endParaRPr lang="en-CA" dirty="0" smtClean="0"/>
          </a:p>
          <a:p>
            <a:endParaRPr lang="fr-FR" dirty="0"/>
          </a:p>
        </p:txBody>
      </p:sp>
      <p:pic>
        <p:nvPicPr>
          <p:cNvPr id="19458" name="Picture 2" descr="E:\GENIE BIOMEDICAL\BMG5109 Adv Topic in Medical Instrumentation\Project_Olfactory system\odorCodes molecules.jpg"/>
          <p:cNvPicPr>
            <a:picLocks noChangeAspect="1" noChangeArrowheads="1"/>
          </p:cNvPicPr>
          <p:nvPr/>
        </p:nvPicPr>
        <p:blipFill>
          <a:blip r:embed="rId2" cstate="print"/>
          <a:srcRect b="14426"/>
          <a:stretch>
            <a:fillRect/>
          </a:stretch>
        </p:blipFill>
        <p:spPr bwMode="auto">
          <a:xfrm>
            <a:off x="395536" y="1772816"/>
            <a:ext cx="4166465" cy="2592288"/>
          </a:xfrm>
          <a:prstGeom prst="rect">
            <a:avLst/>
          </a:prstGeom>
          <a:noFill/>
        </p:spPr>
      </p:pic>
      <p:pic>
        <p:nvPicPr>
          <p:cNvPr id="19459" name="Picture 3" descr="E:\GENIE BIOMEDICAL\BMG5109 Adv Topic in Medical Instrumentation\Project_Olfactory system\olfactory process.jpg"/>
          <p:cNvPicPr>
            <a:picLocks noChangeAspect="1" noChangeArrowheads="1"/>
          </p:cNvPicPr>
          <p:nvPr/>
        </p:nvPicPr>
        <p:blipFill>
          <a:blip r:embed="rId3" cstate="print"/>
          <a:srcRect t="10749"/>
          <a:stretch>
            <a:fillRect/>
          </a:stretch>
        </p:blipFill>
        <p:spPr bwMode="auto">
          <a:xfrm>
            <a:off x="4716016" y="1268760"/>
            <a:ext cx="4126310" cy="3747205"/>
          </a:xfrm>
          <a:prstGeom prst="rect">
            <a:avLst/>
          </a:prstGeom>
          <a:noFill/>
        </p:spPr>
      </p:pic>
      <p:pic>
        <p:nvPicPr>
          <p:cNvPr id="19460" name="Picture 4" descr="E:\GENIE BIOMEDICAL\BMG5109 Adv Topic in Medical Instrumentation\Project_Olfactory system\Odor molecu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267710"/>
            <a:ext cx="4176464" cy="4115588"/>
          </a:xfrm>
          <a:prstGeom prst="rect">
            <a:avLst/>
          </a:prstGeom>
          <a:noFill/>
        </p:spPr>
      </p:pic>
      <p:sp>
        <p:nvSpPr>
          <p:cNvPr id="7" name="Ellipse 6"/>
          <p:cNvSpPr/>
          <p:nvPr/>
        </p:nvSpPr>
        <p:spPr>
          <a:xfrm>
            <a:off x="323528" y="1988840"/>
            <a:ext cx="864096" cy="26642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55576" y="1700808"/>
            <a:ext cx="2664296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5868144" y="4293096"/>
            <a:ext cx="2664296" cy="864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177480" y="4005064"/>
            <a:ext cx="58816" cy="2886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139136" cy="562074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Olfactory</a:t>
            </a:r>
            <a:r>
              <a:rPr lang="fr-CA" dirty="0" smtClean="0"/>
              <a:t> </a:t>
            </a:r>
            <a:r>
              <a:rPr lang="fr-CA" dirty="0" err="1" smtClean="0"/>
              <a:t>sensory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/>
          <a:lstStyle/>
          <a:p>
            <a:r>
              <a:rPr lang="en-CA" dirty="0"/>
              <a:t>small molecules </a:t>
            </a:r>
            <a:r>
              <a:rPr lang="en-CA" dirty="0" smtClean="0"/>
              <a:t>- hydrophobic character – volatile - top </a:t>
            </a:r>
            <a:r>
              <a:rPr lang="en-CA" dirty="0"/>
              <a:t>of the nasal </a:t>
            </a:r>
            <a:r>
              <a:rPr lang="en-CA" dirty="0" smtClean="0"/>
              <a:t>cavity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 </a:t>
            </a:r>
            <a:r>
              <a:rPr lang="en-CA" dirty="0"/>
              <a:t>In each nasal cavity, around 6 million neurons </a:t>
            </a:r>
            <a:r>
              <a:rPr lang="en-CA" dirty="0" smtClean="0"/>
              <a:t>projecting </a:t>
            </a:r>
            <a:r>
              <a:rPr lang="en-CA" dirty="0"/>
              <a:t>into </a:t>
            </a:r>
            <a:r>
              <a:rPr lang="en-CA" dirty="0" smtClean="0"/>
              <a:t>1 </a:t>
            </a:r>
            <a:r>
              <a:rPr lang="en-CA" dirty="0"/>
              <a:t>of the </a:t>
            </a:r>
            <a:r>
              <a:rPr lang="en-CA" dirty="0" smtClean="0"/>
              <a:t>2 olfactory bulbs through </a:t>
            </a:r>
            <a:r>
              <a:rPr lang="en-CA" dirty="0"/>
              <a:t>dendrites</a:t>
            </a:r>
            <a:endParaRPr lang="fr-FR" dirty="0"/>
          </a:p>
        </p:txBody>
      </p:sp>
      <p:pic>
        <p:nvPicPr>
          <p:cNvPr id="20482" name="Picture 2" descr="E:\GENIE BIOMEDICAL\BMG5109 Adv Topic in Medical Instrumentation\Project_Olfactory system\olfactory 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2132856"/>
            <a:ext cx="1846657" cy="108012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59632" y="227687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u="sng" dirty="0">
                <a:hlinkClick r:id="rId3"/>
              </a:rPr>
              <a:t>http://</a:t>
            </a:r>
            <a:r>
              <a:rPr lang="en-CA" u="sng" dirty="0" smtClean="0">
                <a:hlinkClick r:id="rId3"/>
              </a:rPr>
              <a:t>www.youtube.com/watch?v=dIDBG-UPRUI</a:t>
            </a:r>
            <a:r>
              <a:rPr lang="en-CA" u="sng" dirty="0"/>
              <a:t> </a:t>
            </a:r>
            <a:endParaRPr lang="fr-FR" dirty="0"/>
          </a:p>
        </p:txBody>
      </p:sp>
      <p:pic>
        <p:nvPicPr>
          <p:cNvPr id="20483" name="Picture 3" descr="E:\GENIE BIOMEDICAL\BMG5109 Adv Topic in Medical Instrumentation\Project_Olfactory system\olfactorysystem.jpg"/>
          <p:cNvPicPr>
            <a:picLocks noChangeAspect="1" noChangeArrowheads="1"/>
          </p:cNvPicPr>
          <p:nvPr/>
        </p:nvPicPr>
        <p:blipFill>
          <a:blip r:embed="rId4" cstate="print"/>
          <a:srcRect t="7221" r="5000" b="5279"/>
          <a:stretch>
            <a:fillRect/>
          </a:stretch>
        </p:blipFill>
        <p:spPr bwMode="auto">
          <a:xfrm>
            <a:off x="899592" y="260648"/>
            <a:ext cx="7275094" cy="4824536"/>
          </a:xfrm>
          <a:prstGeom prst="rect">
            <a:avLst/>
          </a:prstGeom>
          <a:noFill/>
        </p:spPr>
      </p:pic>
      <p:pic>
        <p:nvPicPr>
          <p:cNvPr id="7" name="Picture 2" descr="E:\GENIE BIOMEDICAL\BMG5109 Adv Topic in Medical Instrumentation\Project_Olfactory system\olfactory 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56232"/>
            <a:ext cx="7776864" cy="4548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1475</Words>
  <Application>Microsoft Office PowerPoint</Application>
  <PresentationFormat>Affichage à l'écran (4:3)</PresentationFormat>
  <Paragraphs>337</Paragraphs>
  <Slides>38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Thème Office</vt:lpstr>
      <vt:lpstr>Olfactory processing  of  odor objects</vt:lpstr>
      <vt:lpstr>Outline</vt:lpstr>
      <vt:lpstr>Introduction</vt:lpstr>
      <vt:lpstr>Able to distinguish   1000  of  different odorants</vt:lpstr>
      <vt:lpstr>Evolution of olfactive receptors </vt:lpstr>
      <vt:lpstr>Evolution of olfactive receptors</vt:lpstr>
      <vt:lpstr>Evolution of olfactive receptors</vt:lpstr>
      <vt:lpstr>Olfactory sensory</vt:lpstr>
      <vt:lpstr>Olfactory sensory</vt:lpstr>
      <vt:lpstr>Olfactory receptor</vt:lpstr>
      <vt:lpstr>Olfactory receptor</vt:lpstr>
      <vt:lpstr>Olfactory receptor</vt:lpstr>
      <vt:lpstr>Effect of concentration</vt:lpstr>
      <vt:lpstr>Architecture of olfactory bulb</vt:lpstr>
      <vt:lpstr>Signaling pathway</vt:lpstr>
      <vt:lpstr>Signaling pathway</vt:lpstr>
      <vt:lpstr>Olfactory cortex</vt:lpstr>
      <vt:lpstr>Puriform cortex</vt:lpstr>
      <vt:lpstr>Puriform cortex</vt:lpstr>
      <vt:lpstr>Bio-hybrid sensing system</vt:lpstr>
      <vt:lpstr>Bio-hybrid sensing system</vt:lpstr>
      <vt:lpstr>Bio-hybrid sensing system</vt:lpstr>
      <vt:lpstr>Bio-hybrid sensing system</vt:lpstr>
      <vt:lpstr>Bio-hybrid sensing system</vt:lpstr>
      <vt:lpstr>Bio-hybrid sensing system</vt:lpstr>
      <vt:lpstr>Bio-hybrid sensing system</vt:lpstr>
      <vt:lpstr>Bio-hybrid sensing system</vt:lpstr>
      <vt:lpstr>Brain signal images </vt:lpstr>
      <vt:lpstr>Brain signal images</vt:lpstr>
      <vt:lpstr>Brain signal images</vt:lpstr>
      <vt:lpstr>Brain signal images</vt:lpstr>
      <vt:lpstr>State of the art</vt:lpstr>
      <vt:lpstr>State of the art</vt:lpstr>
      <vt:lpstr>State of the art</vt:lpstr>
      <vt:lpstr>State of the art</vt:lpstr>
      <vt:lpstr>State of the art</vt:lpstr>
      <vt:lpstr>Conclusion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Olfactory processing  of  odor objects</dc:title>
  <dc:creator>sandé</dc:creator>
  <cp:lastModifiedBy>sandé</cp:lastModifiedBy>
  <cp:revision>179</cp:revision>
  <dcterms:created xsi:type="dcterms:W3CDTF">2013-03-06T20:53:17Z</dcterms:created>
  <dcterms:modified xsi:type="dcterms:W3CDTF">2013-03-22T19:33:21Z</dcterms:modified>
</cp:coreProperties>
</file>